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word/media/image27.svg>
</file>

<file path=word/media/image35.svg>
</file>

<file path=word/media/image41.svg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1296</Words>
  <Application>Microsoft Office PowerPoint</Application>
  <PresentationFormat>Custom</PresentationFormat>
  <Paragraphs>164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31" baseType="lpstr">
      <vt:lpstr>Muli Ultra-Bold</vt:lpstr>
      <vt:lpstr>Faustina Bold Italics</vt:lpstr>
      <vt:lpstr>Times New Roman</vt:lpstr>
      <vt:lpstr>Canva Sans Bold</vt:lpstr>
      <vt:lpstr>Wingdings</vt:lpstr>
      <vt:lpstr>Helvetica World</vt:lpstr>
      <vt:lpstr>Helvetica World Bold</vt:lpstr>
      <vt:lpstr>Tahoma</vt:lpstr>
      <vt:lpstr>Calibri</vt:lpstr>
      <vt:lpstr>Fraunces Italics</vt:lpstr>
      <vt:lpstr>Arial</vt:lpstr>
      <vt:lpstr>Fraunces Bold Italics</vt:lpstr>
      <vt:lpstr>Canva Sans</vt:lpstr>
      <vt:lpstr>Muli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Hệ thống thiết kế website bán hoa</dc:title>
  <dc:creator/>
  <cp:lastModifiedBy>DP-2025</cp:lastModifiedBy>
  <cp:revision>9</cp:revision>
  <dcterms:created xsi:type="dcterms:W3CDTF">2006-08-16T00:00:00Z</dcterms:created>
  <dcterms:modified xsi:type="dcterms:W3CDTF">2025-10-26T13:51:19Z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EC0E6C1D95504D96A61C5D9833BEF872_12</vt:lpwstr>
  </property>
  <property fmtid="{D5CDD505-2E9C-101B-9397-08002B2CF9AE}" pid="3" name="KSOProductBuildVer">
    <vt:lpwstr>1033-12.2.0.23131</vt:lpwstr>
  </property>
</Properties>
</file>

<file path=docProps/thumbnail.jpeg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3" r:id="rId6"/>
    <p:sldId id="264" r:id="rId7"/>
    <p:sldId id="265" r:id="rId8"/>
    <p:sldId id="278" r:id="rId9"/>
    <p:sldId id="267" r:id="rId10"/>
    <p:sldId id="273" r:id="rId11"/>
    <p:sldId id="274" r:id="rId12"/>
    <p:sldId id="279" r:id="rId13"/>
    <p:sldId id="280" r:id="rId14"/>
    <p:sldId id="275" r:id="rId15"/>
    <p:sldId id="276" r:id="rId16"/>
    <p:sldId id="281" r:id="rId17"/>
  </p:sldIdLst>
  <p:sldSz cx="18288000" cy="10287000"/>
  <p:notesSz cx="6858000" cy="9144000"/>
  <p:embeddedFontLst>
    <p:embeddedFont>
      <p:font typeface="Muli Ultra-Bold" panose="020B0604020202020204" charset="0"/>
      <p:bold r:id="rId19"/>
    </p:embeddedFont>
    <p:embeddedFont>
      <p:font typeface="Faustina Bold Italics" panose="020B0604020202020204" charset="0"/>
      <p:boldItalic r:id="rId20"/>
    </p:embeddedFont>
    <p:embeddedFont>
      <p:font typeface="Canva Sans Bold" panose="020B0604020202020204" charset="0"/>
      <p:bold r:id="rId21"/>
    </p:embeddedFont>
    <p:embeddedFont>
      <p:font typeface="Helvetica World" panose="020B0604020202020204" charset="-128"/>
      <p:regular r:id="rId22"/>
    </p:embeddedFont>
    <p:embeddedFont>
      <p:font typeface="Helvetica World Bold" panose="020B0604020202020204" charset="-128"/>
      <p:bold r:id="rId23"/>
    </p:embeddedFont>
    <p:embeddedFont>
      <p:font typeface="Tahoma" panose="020B0604030504040204" pitchFamily="34" charset="0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nva Sans" panose="020B0604020202020204" charset="0"/>
      <p:regular r:id="rId30"/>
    </p:embeddedFont>
    <p:embeddedFont>
      <p:font typeface="Muli" panose="020B060402020202020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2" userDrawn="1">
          <p15:clr>
            <a:srgbClr val="A4A3A4"/>
          </p15:clr>
        </p15:guide>
        <p15:guide id="2" pos="2929" userDrawn="1">
          <p15:clr>
            <a:srgbClr val="A4A3A4"/>
          </p15:clr>
        </p15:guide>
      </p15:sldGuideLst>
    </p:ext>
  </p:extLst>
</p:presentation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8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37" Type="http://schemas.openxmlformats.org/officeDocument/2006/relationships/image" Target="../../word/media/image27.svg"/><Relationship Id="rId45" Type="http://schemas.openxmlformats.org/officeDocument/2006/relationships/image" Target="../../word/media/image35.svg"/></Relationships>
</file>

<file path=ppt/slides/_rels/slide13.xml.rels><?xml version="1.0" encoding="UTF-8" standalone="yes"?>
<Relationships xmlns="http://schemas.openxmlformats.org/package/2006/relationships"><Relationship Id="rId51" Type="http://schemas.openxmlformats.org/officeDocument/2006/relationships/image" Target="../../word/media/image41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11372" y="1028700"/>
            <a:ext cx="9235435" cy="8229600"/>
            <a:chOff x="0" y="0"/>
            <a:chExt cx="12313913" cy="10972800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8816962" cy="881696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EFF9FD"/>
              </a:solidFill>
            </p:spPr>
          </p:sp>
        </p:grpSp>
        <p:sp>
          <p:nvSpPr>
            <p:cNvPr id="5" name="Freeform 5"/>
            <p:cNvSpPr/>
            <p:nvPr/>
          </p:nvSpPr>
          <p:spPr>
            <a:xfrm>
              <a:off x="4270524" y="8181074"/>
              <a:ext cx="8043389" cy="2791726"/>
            </a:xfrm>
            <a:custGeom>
              <a:avLst/>
              <a:gdLst/>
              <a:ahLst/>
              <a:cxnLst/>
              <a:rect l="l" t="t" r="r" b="b"/>
              <a:pathLst>
                <a:path w="8043389" h="2791726">
                  <a:moveTo>
                    <a:pt x="0" y="0"/>
                  </a:moveTo>
                  <a:lnTo>
                    <a:pt x="8043389" y="0"/>
                  </a:lnTo>
                  <a:lnTo>
                    <a:pt x="8043389" y="2791726"/>
                  </a:lnTo>
                  <a:lnTo>
                    <a:pt x="0" y="27917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1000"/>
              </a:blip>
              <a:stretch>
                <a:fillRect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 flipH="1">
              <a:off x="892211" y="624687"/>
              <a:ext cx="9699122" cy="10024933"/>
            </a:xfrm>
            <a:custGeom>
              <a:avLst/>
              <a:gdLst/>
              <a:ahLst/>
              <a:cxnLst/>
              <a:rect l="l" t="t" r="r" b="b"/>
              <a:pathLst>
                <a:path w="9699122" h="10024933">
                  <a:moveTo>
                    <a:pt x="9699123" y="0"/>
                  </a:moveTo>
                  <a:lnTo>
                    <a:pt x="0" y="0"/>
                  </a:lnTo>
                  <a:lnTo>
                    <a:pt x="0" y="10024932"/>
                  </a:lnTo>
                  <a:lnTo>
                    <a:pt x="9699123" y="10024932"/>
                  </a:lnTo>
                  <a:lnTo>
                    <a:pt x="9699123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5657850" y="8190415"/>
            <a:ext cx="825500" cy="825500"/>
            <a:chOff x="0" y="0"/>
            <a:chExt cx="1100667" cy="1100667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1100667" cy="1100667"/>
              <a:chOff x="0" y="0"/>
              <a:chExt cx="660400" cy="6604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36825"/>
              </a:solidFill>
            </p:spPr>
          </p:sp>
        </p:grpSp>
        <p:grpSp>
          <p:nvGrpSpPr>
            <p:cNvPr id="10" name="Group 10"/>
            <p:cNvGrpSpPr/>
            <p:nvPr/>
          </p:nvGrpSpPr>
          <p:grpSpPr>
            <a:xfrm rot="-5400000">
              <a:off x="436385" y="452780"/>
              <a:ext cx="290178" cy="195107"/>
              <a:chOff x="0" y="0"/>
              <a:chExt cx="1930400" cy="129794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id="12" name="TextBox 12"/>
          <p:cNvSpPr txBox="1"/>
          <p:nvPr/>
        </p:nvSpPr>
        <p:spPr>
          <a:xfrm>
            <a:off x="901723" y="6774416"/>
            <a:ext cx="6591300" cy="25135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65"/>
              </a:lnSpc>
            </a:pPr>
            <a:r>
              <a:rPr lang="en-US" sz="2800" dirty="0" err="1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Dự</a:t>
            </a:r>
            <a:r>
              <a:rPr lang="en-US" sz="2800" dirty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án</a:t>
            </a:r>
            <a:r>
              <a:rPr lang="en-US" sz="2800" dirty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được</a:t>
            </a:r>
            <a:r>
              <a:rPr lang="en-US" sz="2800" dirty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thực</a:t>
            </a:r>
            <a:r>
              <a:rPr lang="en-US" sz="2800" dirty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hiện</a:t>
            </a:r>
            <a:r>
              <a:rPr lang="en-US" sz="2800" dirty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bởi</a:t>
            </a:r>
            <a:r>
              <a:rPr lang="en-US" sz="2800" dirty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nhóm:11</a:t>
            </a:r>
          </a:p>
          <a:p>
            <a:pPr algn="l">
              <a:lnSpc>
                <a:spcPts val="2765"/>
              </a:lnSpc>
            </a:pPr>
            <a:endParaRPr lang="en-US" sz="2800" dirty="0" smtClean="0">
              <a:solidFill>
                <a:srgbClr val="0E2C4B"/>
              </a:solidFill>
              <a:latin typeface="Muli" panose="00000500000000000000"/>
              <a:ea typeface="Muli" panose="00000500000000000000"/>
              <a:cs typeface="Muli" panose="00000500000000000000"/>
              <a:sym typeface="Muli" panose="00000500000000000000"/>
            </a:endParaRPr>
          </a:p>
          <a:p>
            <a:pPr algn="l">
              <a:lnSpc>
                <a:spcPts val="2765"/>
              </a:lnSpc>
            </a:pP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Nguyễn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Thị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Kiều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Trinh</a:t>
            </a:r>
          </a:p>
          <a:p>
            <a:pPr algn="l">
              <a:lnSpc>
                <a:spcPts val="2765"/>
              </a:lnSpc>
            </a:pP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Vũ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Minh </a:t>
            </a: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Trung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/>
            </a:r>
            <a:b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</a:b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Nguyễn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Xuân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Mạnh</a:t>
            </a:r>
            <a:endParaRPr lang="en-US" sz="2800" dirty="0" smtClean="0">
              <a:solidFill>
                <a:srgbClr val="0E2C4B"/>
              </a:solidFill>
              <a:latin typeface="Muli" panose="00000500000000000000"/>
              <a:ea typeface="Muli" panose="00000500000000000000"/>
              <a:cs typeface="Muli" panose="00000500000000000000"/>
              <a:sym typeface="Muli" panose="00000500000000000000"/>
            </a:endParaRPr>
          </a:p>
          <a:p>
            <a:pPr algn="l">
              <a:lnSpc>
                <a:spcPts val="2765"/>
              </a:lnSpc>
            </a:pP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Nguyễn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Tường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Hưng</a:t>
            </a:r>
            <a:endParaRPr lang="en-US" sz="2800" dirty="0" smtClean="0">
              <a:solidFill>
                <a:srgbClr val="0E2C4B"/>
              </a:solidFill>
              <a:latin typeface="Muli" panose="00000500000000000000"/>
              <a:ea typeface="Muli" panose="00000500000000000000"/>
              <a:cs typeface="Muli" panose="00000500000000000000"/>
              <a:sym typeface="Muli" panose="00000500000000000000"/>
            </a:endParaRPr>
          </a:p>
          <a:p>
            <a:pPr algn="l">
              <a:lnSpc>
                <a:spcPts val="2765"/>
              </a:lnSpc>
            </a:pP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Đoàn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</a:t>
            </a:r>
            <a:r>
              <a:rPr lang="en-US" sz="2800" dirty="0" err="1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Quang</a:t>
            </a:r>
            <a:r>
              <a:rPr lang="en-US" sz="2800" dirty="0" smtClean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Minh</a:t>
            </a:r>
            <a:endParaRPr lang="en-US" sz="2800" dirty="0">
              <a:solidFill>
                <a:srgbClr val="0E2C4B"/>
              </a:solidFill>
              <a:latin typeface="Muli" panose="00000500000000000000"/>
              <a:ea typeface="Muli" panose="00000500000000000000"/>
              <a:cs typeface="Muli" panose="00000500000000000000"/>
              <a:sym typeface="Muli" panose="00000500000000000000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028700" y="1028700"/>
            <a:ext cx="6337347" cy="5684916"/>
            <a:chOff x="0" y="0"/>
            <a:chExt cx="8449797" cy="7579888"/>
          </a:xfrm>
        </p:grpSpPr>
        <p:sp>
          <p:nvSpPr>
            <p:cNvPr id="14" name="TextBox 14"/>
            <p:cNvSpPr txBox="1"/>
            <p:nvPr/>
          </p:nvSpPr>
          <p:spPr>
            <a:xfrm>
              <a:off x="0" y="2063008"/>
              <a:ext cx="8449797" cy="4419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760"/>
                </a:lnSpc>
              </a:pPr>
              <a:r>
                <a:rPr lang="en-US" sz="7300" b="1" dirty="0" err="1">
                  <a:solidFill>
                    <a:srgbClr val="F36825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Phân</a:t>
              </a:r>
              <a:r>
                <a:rPr lang="en-US" sz="7300" b="1" dirty="0">
                  <a:solidFill>
                    <a:srgbClr val="F36825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 </a:t>
              </a:r>
              <a:r>
                <a:rPr lang="en-US" sz="7300" b="1" dirty="0" err="1">
                  <a:solidFill>
                    <a:srgbClr val="F36825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Tích</a:t>
              </a:r>
              <a:r>
                <a:rPr lang="en-US" sz="7300" b="1" dirty="0">
                  <a:solidFill>
                    <a:srgbClr val="F36825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 &amp; </a:t>
              </a:r>
              <a:r>
                <a:rPr lang="en-US" sz="7300" b="1" dirty="0" err="1">
                  <a:solidFill>
                    <a:srgbClr val="F36825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Thiết</a:t>
              </a:r>
              <a:r>
                <a:rPr lang="en-US" sz="7300" b="1" dirty="0">
                  <a:solidFill>
                    <a:srgbClr val="F36825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 </a:t>
              </a:r>
              <a:r>
                <a:rPr lang="en-US" sz="7300" b="1" dirty="0" err="1">
                  <a:solidFill>
                    <a:srgbClr val="F36825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Kế</a:t>
              </a:r>
              <a:r>
                <a:rPr lang="en-US" sz="7300" b="1" dirty="0">
                  <a:solidFill>
                    <a:srgbClr val="F36825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 </a:t>
              </a:r>
              <a:r>
                <a:rPr lang="en-US" sz="7300" b="1" dirty="0" err="1">
                  <a:solidFill>
                    <a:srgbClr val="F36825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Phần</a:t>
              </a:r>
              <a:r>
                <a:rPr lang="en-US" sz="7300" b="1" dirty="0">
                  <a:solidFill>
                    <a:srgbClr val="F36825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 </a:t>
              </a:r>
              <a:r>
                <a:rPr lang="en-US" sz="7300" b="1" dirty="0" err="1">
                  <a:solidFill>
                    <a:srgbClr val="F36825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Mềm</a:t>
              </a:r>
              <a:endParaRPr lang="en-US" sz="7300" b="1" dirty="0">
                <a:solidFill>
                  <a:srgbClr val="F36825"/>
                </a:solidFill>
                <a:latin typeface="Muli Ultra-Bold" panose="00000900000000000000"/>
                <a:ea typeface="Muli Ultra-Bold" panose="00000900000000000000"/>
                <a:cs typeface="Muli Ultra-Bold" panose="00000900000000000000"/>
                <a:sym typeface="Muli Ultra-Bold" panose="00000900000000000000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6684345" cy="14378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 b="1">
                  <a:solidFill>
                    <a:srgbClr val="0E2C4B"/>
                  </a:solidFill>
                  <a:latin typeface="Muli Ultra-Bold" panose="00000900000000000000"/>
                  <a:ea typeface="Muli Ultra-Bold" panose="00000900000000000000"/>
                  <a:cs typeface="Muli Ultra-Bold" panose="00000900000000000000"/>
                  <a:sym typeface="Muli Ultra-Bold" panose="00000900000000000000"/>
                </a:rPr>
                <a:t>Hệ thống thiết kế website bán hoa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8914" y="364523"/>
            <a:ext cx="7002182" cy="1328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40"/>
              </a:lnSpc>
            </a:pPr>
            <a:r>
              <a:rPr lang="en-US" sz="4370" i="1" dirty="0" smtClean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10. </a:t>
            </a:r>
            <a:r>
              <a:rPr lang="en-US" sz="437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Ưu</a:t>
            </a:r>
            <a:r>
              <a:rPr lang="en-US" sz="437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7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điểm</a:t>
            </a:r>
            <a:r>
              <a:rPr lang="en-US" sz="437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- </a:t>
            </a:r>
            <a:r>
              <a:rPr lang="en-US" sz="437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hạn</a:t>
            </a:r>
            <a:r>
              <a:rPr lang="en-US" sz="437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7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chế</a:t>
            </a:r>
            <a:r>
              <a:rPr lang="en-US" sz="437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7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của</a:t>
            </a:r>
            <a:r>
              <a:rPr lang="en-US" sz="437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7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hệ</a:t>
            </a:r>
            <a:r>
              <a:rPr lang="en-US" sz="437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7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thống</a:t>
            </a:r>
            <a:r>
              <a:rPr lang="en-US" sz="437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666875" y="5710555"/>
            <a:ext cx="7002145" cy="356552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indent="0" algn="ctr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sz="2800" dirty="0" err="1" smtClean="0">
                <a:solidFill>
                  <a:srgbClr val="0E2C4B"/>
                </a:solidFill>
                <a:latin typeface="Times New Roman" panose="02020603050405020304" pitchFamily="18" charset="0"/>
                <a:ea typeface="Fraunces Bold Italics"/>
                <a:cs typeface="Times New Roman" panose="02020603050405020304" pitchFamily="18" charset="0"/>
                <a:sym typeface="Fraunces Bold Italics"/>
              </a:rPr>
              <a:t>Ưu</a:t>
            </a:r>
            <a:r>
              <a:rPr lang="en-US" sz="2800" dirty="0" smtClean="0">
                <a:solidFill>
                  <a:srgbClr val="0E2C4B"/>
                </a:solidFill>
                <a:latin typeface="Times New Roman" panose="02020603050405020304" pitchFamily="18" charset="0"/>
                <a:ea typeface="Fraunces Bold Italics"/>
                <a:cs typeface="Times New Roman" panose="02020603050405020304" pitchFamily="18" charset="0"/>
                <a:sym typeface="Fraunces Bold Italics"/>
              </a:rPr>
              <a:t> </a:t>
            </a:r>
            <a:r>
              <a:rPr lang="en-US" sz="2800" dirty="0" err="1" smtClean="0">
                <a:solidFill>
                  <a:srgbClr val="0E2C4B"/>
                </a:solidFill>
                <a:latin typeface="Times New Roman" panose="02020603050405020304" pitchFamily="18" charset="0"/>
                <a:ea typeface="Fraunces Bold Italics"/>
                <a:cs typeface="Times New Roman" panose="02020603050405020304" pitchFamily="18" charset="0"/>
                <a:sym typeface="Fraunces Bold Italics"/>
              </a:rPr>
              <a:t>điểm</a:t>
            </a:r>
            <a:r>
              <a:rPr lang="en-US" sz="2800" dirty="0" smtClean="0">
                <a:solidFill>
                  <a:srgbClr val="0E2C4B"/>
                </a:solidFill>
                <a:latin typeface="Times New Roman" panose="02020603050405020304" pitchFamily="18" charset="0"/>
                <a:ea typeface="Fraunces Bold Italics"/>
                <a:cs typeface="Times New Roman" panose="02020603050405020304" pitchFamily="18" charset="0"/>
                <a:sym typeface="Fraunces Bold Italics"/>
              </a:rPr>
              <a:t>:</a:t>
            </a:r>
          </a:p>
          <a:p>
            <a:pPr marL="457200" indent="-457200" algn="ctr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rõ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ràng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indent="-457200" algn="l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7200" algn="l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l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algn="l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indent="457200" algn="l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l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rõ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ràng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l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ts val="2105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Chatbot tích hợp: hỗ trợ khách hàng 24/7, tư vấn, giải đáp thắc mắc và hướng dẫn mua hàng, nâng cao trải nghiệm người dùng.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144000" y="5710555"/>
            <a:ext cx="6880225" cy="443547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2400"/>
              </a:lnSpc>
            </a:pPr>
            <a:r>
              <a:rPr lang="en-US" sz="2800">
                <a:solidFill>
                  <a:srgbClr val="0E2C4B"/>
                </a:solidFill>
                <a:latin typeface="Times New Roman" panose="02020603050405020304" charset="0"/>
                <a:ea typeface="Fraunces Bold Italics"/>
                <a:cs typeface="Times New Roman" panose="02020603050405020304" charset="0"/>
                <a:sym typeface="Fraunces Bold Italics"/>
              </a:rPr>
              <a:t>Hạn chế:</a:t>
            </a:r>
          </a:p>
          <a:p>
            <a:pPr marL="457200" indent="-457200" algn="ctr">
              <a:lnSpc>
                <a:spcPts val="2400"/>
              </a:lnSpc>
              <a:buFont typeface="Arial" panose="020B0604020202020204" pitchFamily="34" charset="0"/>
              <a:buChar char="•"/>
            </a:pPr>
            <a:endParaRPr sz="280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 algn="l">
              <a:lnSpc>
                <a:spcPts val="2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latin typeface="Times New Roman" panose="02020603050405020304" charset="0"/>
                <a:cs typeface="Times New Roman" panose="02020603050405020304" charset="0"/>
              </a:rPr>
              <a:t>Chưa có tính năng bảo mật nâng cao (ví dụ xác </a:t>
            </a:r>
          </a:p>
          <a:p>
            <a:pPr marL="457200" indent="-457200" algn="l">
              <a:lnSpc>
                <a:spcPts val="2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en-US" sz="2800">
              <a:latin typeface="Times New Roman" panose="02020603050405020304" charset="0"/>
              <a:cs typeface="Times New Roman" panose="02020603050405020304" charset="0"/>
            </a:endParaRPr>
          </a:p>
          <a:p>
            <a:pPr indent="457200" algn="l">
              <a:lnSpc>
                <a:spcPts val="24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2800">
                <a:latin typeface="Times New Roman" panose="02020603050405020304" charset="0"/>
                <a:cs typeface="Times New Roman" panose="02020603050405020304" charset="0"/>
              </a:rPr>
              <a:t>thực hai lớp).</a:t>
            </a:r>
          </a:p>
          <a:p>
            <a:pPr marL="457200" indent="-457200" algn="l">
              <a:lnSpc>
                <a:spcPts val="2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en-US" sz="280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 algn="l">
              <a:lnSpc>
                <a:spcPts val="2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latin typeface="Times New Roman" panose="02020603050405020304" charset="0"/>
                <a:cs typeface="Times New Roman" panose="02020603050405020304" charset="0"/>
              </a:rPr>
              <a:t>Tốc độ tải trang có thể chậm nếu dữ liệu sản </a:t>
            </a:r>
          </a:p>
          <a:p>
            <a:pPr marL="457200" indent="-457200" algn="l">
              <a:lnSpc>
                <a:spcPts val="2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en-US" sz="2800">
              <a:latin typeface="Times New Roman" panose="02020603050405020304" charset="0"/>
              <a:cs typeface="Times New Roman" panose="02020603050405020304" charset="0"/>
            </a:endParaRPr>
          </a:p>
          <a:p>
            <a:pPr indent="457200" algn="l">
              <a:lnSpc>
                <a:spcPts val="24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2800">
                <a:latin typeface="Times New Roman" panose="02020603050405020304" charset="0"/>
                <a:cs typeface="Times New Roman" panose="02020603050405020304" charset="0"/>
              </a:rPr>
              <a:t>phẩm nhiều.</a:t>
            </a:r>
          </a:p>
        </p:txBody>
      </p:sp>
      <p:pic>
        <p:nvPicPr>
          <p:cNvPr id="5" name="Picture 4"/>
          <p:cNvPicPr/>
          <p:nvPr/>
        </p:nvPicPr>
        <p:blipFill>
          <a:blip r:embed="rId2"/>
          <a:srcRect l="50603" t="258" r="37" b="-258"/>
          <a:stretch>
            <a:fillRect/>
          </a:stretch>
        </p:blipFill>
        <p:spPr>
          <a:xfrm>
            <a:off x="2895600" y="1943100"/>
            <a:ext cx="5041900" cy="344868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7" name="Picture 6"/>
          <p:cNvPicPr/>
          <p:nvPr/>
        </p:nvPicPr>
        <p:blipFill>
          <a:blip r:embed="rId2"/>
          <a:srcRect l="-1000" t="282" r="48500"/>
          <a:stretch>
            <a:fillRect/>
          </a:stretch>
        </p:blipFill>
        <p:spPr>
          <a:xfrm>
            <a:off x="10439400" y="1943100"/>
            <a:ext cx="5334000" cy="34486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72400" y="236488"/>
            <a:ext cx="10185928" cy="9814023"/>
            <a:chOff x="0" y="0"/>
            <a:chExt cx="13581237" cy="13085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581253" cy="13085318"/>
            </a:xfrm>
            <a:custGeom>
              <a:avLst/>
              <a:gdLst/>
              <a:ahLst/>
              <a:cxnLst/>
              <a:rect l="l" t="t" r="r" b="b"/>
              <a:pathLst>
                <a:path w="13581253" h="13085318">
                  <a:moveTo>
                    <a:pt x="13384530" y="13085318"/>
                  </a:moveTo>
                  <a:lnTo>
                    <a:pt x="196723" y="13085318"/>
                  </a:lnTo>
                  <a:cubicBezTo>
                    <a:pt x="88265" y="13085318"/>
                    <a:pt x="0" y="12992226"/>
                    <a:pt x="0" y="12877926"/>
                  </a:cubicBezTo>
                  <a:lnTo>
                    <a:pt x="0" y="207391"/>
                  </a:lnTo>
                  <a:cubicBezTo>
                    <a:pt x="0" y="93091"/>
                    <a:pt x="88265" y="0"/>
                    <a:pt x="196723" y="0"/>
                  </a:cubicBezTo>
                  <a:lnTo>
                    <a:pt x="13384530" y="0"/>
                  </a:lnTo>
                  <a:cubicBezTo>
                    <a:pt x="13492989" y="0"/>
                    <a:pt x="13581253" y="93091"/>
                    <a:pt x="13581253" y="207391"/>
                  </a:cubicBezTo>
                  <a:lnTo>
                    <a:pt x="13581253" y="12877927"/>
                  </a:lnTo>
                  <a:cubicBezTo>
                    <a:pt x="13581253" y="12992227"/>
                    <a:pt x="13492989" y="13085318"/>
                    <a:pt x="13384530" y="1308531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8285115" y="5353025"/>
            <a:ext cx="3866970" cy="3996868"/>
            <a:chOff x="0" y="0"/>
            <a:chExt cx="5155960" cy="532915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155946" cy="5329174"/>
            </a:xfrm>
            <a:custGeom>
              <a:avLst/>
              <a:gdLst/>
              <a:ahLst/>
              <a:cxnLst/>
              <a:rect l="l" t="t" r="r" b="b"/>
              <a:pathLst>
                <a:path w="5155946" h="5329174">
                  <a:moveTo>
                    <a:pt x="0" y="0"/>
                  </a:moveTo>
                  <a:lnTo>
                    <a:pt x="5155946" y="0"/>
                  </a:lnTo>
                  <a:lnTo>
                    <a:pt x="5155946" y="5329174"/>
                  </a:lnTo>
                  <a:lnTo>
                    <a:pt x="0" y="53291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0" b="-10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2588052" y="1393497"/>
            <a:ext cx="4482665" cy="3207907"/>
            <a:chOff x="0" y="0"/>
            <a:chExt cx="5976887" cy="427720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976874" cy="4277233"/>
            </a:xfrm>
            <a:custGeom>
              <a:avLst/>
              <a:gdLst/>
              <a:ahLst/>
              <a:cxnLst/>
              <a:rect l="l" t="t" r="r" b="b"/>
              <a:pathLst>
                <a:path w="5976874" h="4277233">
                  <a:moveTo>
                    <a:pt x="0" y="0"/>
                  </a:moveTo>
                  <a:lnTo>
                    <a:pt x="5976874" y="0"/>
                  </a:lnTo>
                  <a:lnTo>
                    <a:pt x="5976874" y="4277233"/>
                  </a:lnTo>
                  <a:lnTo>
                    <a:pt x="0" y="42772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67" r="-67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2776635" y="5631910"/>
            <a:ext cx="4203633" cy="3439097"/>
            <a:chOff x="0" y="0"/>
            <a:chExt cx="5604844" cy="458546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604891" cy="4585462"/>
            </a:xfrm>
            <a:custGeom>
              <a:avLst/>
              <a:gdLst/>
              <a:ahLst/>
              <a:cxnLst/>
              <a:rect l="l" t="t" r="r" b="b"/>
              <a:pathLst>
                <a:path w="5604891" h="4585462">
                  <a:moveTo>
                    <a:pt x="0" y="0"/>
                  </a:moveTo>
                  <a:lnTo>
                    <a:pt x="5604891" y="0"/>
                  </a:lnTo>
                  <a:lnTo>
                    <a:pt x="5604891" y="4585462"/>
                  </a:lnTo>
                  <a:lnTo>
                    <a:pt x="0" y="45854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42" b="-42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8476906" y="1028700"/>
            <a:ext cx="3483387" cy="3572705"/>
            <a:chOff x="0" y="0"/>
            <a:chExt cx="4644516" cy="476360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644517" cy="4763643"/>
            </a:xfrm>
            <a:custGeom>
              <a:avLst/>
              <a:gdLst/>
              <a:ahLst/>
              <a:cxnLst/>
              <a:rect l="l" t="t" r="r" b="b"/>
              <a:pathLst>
                <a:path w="4644517" h="4763643">
                  <a:moveTo>
                    <a:pt x="0" y="0"/>
                  </a:moveTo>
                  <a:lnTo>
                    <a:pt x="4644517" y="0"/>
                  </a:lnTo>
                  <a:lnTo>
                    <a:pt x="4644517" y="4763643"/>
                  </a:lnTo>
                  <a:lnTo>
                    <a:pt x="0" y="47636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9" r="-39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566897" y="4206117"/>
            <a:ext cx="6577744" cy="1341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30"/>
              </a:lnSpc>
            </a:pPr>
            <a:r>
              <a:rPr lang="en-US" sz="4360" b="1" i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Giao diện người dùng(User Interface)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/>
          <p:cNvPicPr/>
          <p:nvPr/>
        </p:nvPicPr>
        <p:blipFill>
          <a:blip r:embed="rId2">
            <a:extLst>
              <a:ext uri="{96DAC541-7B7A-43D3-8B79-37D633B846F1}">
                <asvg:svgBlip xmlns:wpc="http://schemas.microsoft.com/office/word/2010/wordprocessingCanvas" xmlns:cx="http://schemas.microsoft.com/office/drawing/2014/chartex" xmlns:mc="http://schemas.openxmlformats.org/markup-compatibility/2006" xmlns:m="http://schemas.openxmlformats.org/officeDocument/2006/math" xmlns:wp14="http://schemas.microsoft.com/office/word/2010/wordprocessingDrawing" xmlns:wp="http://schemas.openxmlformats.org/drawingml/2006/wordprocessingDrawing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asvg="http://schemas.microsoft.com/office/drawing/2016/SVG/main" xmlns:wpsCustomData="http://www.wps.cn/officeDocument/2013/wpsCustomData" xmlns:w10="urn:schemas-microsoft-com:office:word" xmlns:w="http://schemas.openxmlformats.org/wordprocessingml/2006/main" xmlns:v="urn:schemas-microsoft-com:vml" xmlns:o="urn:schemas-microsoft-com:office:office" xmlns="" xmlns:lc="http://schemas.openxmlformats.org/drawingml/2006/lockedCanvas" r:embed="rId37"/>
              </a:ext>
            </a:extLst>
          </a:blip>
          <a:stretch>
            <a:fillRect/>
          </a:stretch>
        </p:blipFill>
        <p:spPr>
          <a:xfrm>
            <a:off x="0" y="495300"/>
            <a:ext cx="8839200" cy="6019800"/>
          </a:xfrm>
          <a:prstGeom prst="rect">
            <a:avLst/>
          </a:prstGeom>
        </p:spPr>
      </p:pic>
      <p:pic>
        <p:nvPicPr>
          <p:cNvPr id="3" name="Graphic 1"/>
          <p:cNvPicPr/>
          <p:nvPr/>
        </p:nvPicPr>
        <p:blipFill>
          <a:blip r:embed="rId38">
            <a:extLst>
              <a:ext uri="{96DAC541-7B7A-43D3-8B79-37D633B846F1}">
                <asvg:svgBlip xmlns:wpc="http://schemas.microsoft.com/office/word/2010/wordprocessingCanvas" xmlns:cx="http://schemas.microsoft.com/office/drawing/2014/chartex" xmlns:mc="http://schemas.openxmlformats.org/markup-compatibility/2006" xmlns:m="http://schemas.openxmlformats.org/officeDocument/2006/math" xmlns:wp14="http://schemas.microsoft.com/office/word/2010/wordprocessingDrawing" xmlns:wp="http://schemas.openxmlformats.org/drawingml/2006/wordprocessingDrawing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asvg="http://schemas.microsoft.com/office/drawing/2016/SVG/main" xmlns:wpsCustomData="http://www.wps.cn/officeDocument/2013/wpsCustomData" xmlns:w10="urn:schemas-microsoft-com:office:word" xmlns:w="http://schemas.openxmlformats.org/wordprocessingml/2006/main" xmlns:v="urn:schemas-microsoft-com:vml" xmlns:o="urn:schemas-microsoft-com:office:office" xmlns="" xmlns:lc="http://schemas.openxmlformats.org/drawingml/2006/lockedCanvas" r:embed="rId45"/>
              </a:ext>
            </a:extLst>
          </a:blip>
          <a:stretch>
            <a:fillRect/>
          </a:stretch>
        </p:blipFill>
        <p:spPr>
          <a:xfrm>
            <a:off x="8991600" y="3924300"/>
            <a:ext cx="88392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940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1"/>
          <p:cNvPicPr/>
          <p:nvPr/>
        </p:nvPicPr>
        <p:blipFill>
          <a:blip r:embed="rId2">
            <a:extLst>
              <a:ext uri="{96DAC541-7B7A-43D3-8B79-37D633B846F1}">
                <asvg:svgBlip xmlns:wpc="http://schemas.microsoft.com/office/word/2010/wordprocessingCanvas" xmlns:cx="http://schemas.microsoft.com/office/drawing/2014/chartex" xmlns:mc="http://schemas.openxmlformats.org/markup-compatibility/2006" xmlns:m="http://schemas.openxmlformats.org/officeDocument/2006/math" xmlns:wp14="http://schemas.microsoft.com/office/word/2010/wordprocessingDrawing" xmlns:wp="http://schemas.openxmlformats.org/drawingml/2006/wordprocessingDrawing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asvg="http://schemas.microsoft.com/office/drawing/2016/SVG/main" xmlns:wpsCustomData="http://www.wps.cn/officeDocument/2013/wpsCustomData" xmlns:w10="urn:schemas-microsoft-com:office:word" xmlns:w="http://schemas.openxmlformats.org/wordprocessingml/2006/main" xmlns:v="urn:schemas-microsoft-com:vml" xmlns:o="urn:schemas-microsoft-com:office:office" xmlns="" xmlns:lc="http://schemas.openxmlformats.org/drawingml/2006/lockedCanvas" r:embed="rId51"/>
              </a:ext>
            </a:extLst>
          </a:blip>
          <a:stretch>
            <a:fillRect/>
          </a:stretch>
        </p:blipFill>
        <p:spPr>
          <a:xfrm>
            <a:off x="0" y="0"/>
            <a:ext cx="8610600" cy="5143500"/>
          </a:xfrm>
          <a:prstGeom prst="rect">
            <a:avLst/>
          </a:prstGeom>
        </p:spPr>
      </p:pic>
      <p:pic>
        <p:nvPicPr>
          <p:cNvPr id="4" name="Picture 3" descr="A screenshot of a chat&#10;&#10;AI-generated content may be incorrect."/>
          <p:cNvPicPr/>
          <p:nvPr/>
        </p:nvPicPr>
        <p:blipFill>
          <a:blip r:embed="rId52"/>
          <a:stretch>
            <a:fillRect/>
          </a:stretch>
        </p:blipFill>
        <p:spPr>
          <a:xfrm>
            <a:off x="10820400" y="2781300"/>
            <a:ext cx="67056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813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53491" y="1369261"/>
            <a:ext cx="9184401" cy="7525674"/>
            <a:chOff x="0" y="0"/>
            <a:chExt cx="12245868" cy="10034232"/>
          </a:xfrm>
        </p:grpSpPr>
        <p:grpSp>
          <p:nvGrpSpPr>
            <p:cNvPr id="3" name="Group 3"/>
            <p:cNvGrpSpPr/>
            <p:nvPr/>
          </p:nvGrpSpPr>
          <p:grpSpPr>
            <a:xfrm>
              <a:off x="1504698" y="0"/>
              <a:ext cx="8816962" cy="881696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EFF9FD"/>
              </a:solidFill>
            </p:spPr>
          </p:sp>
        </p:grpSp>
        <p:sp>
          <p:nvSpPr>
            <p:cNvPr id="5" name="Freeform 5"/>
            <p:cNvSpPr/>
            <p:nvPr/>
          </p:nvSpPr>
          <p:spPr>
            <a:xfrm>
              <a:off x="1504698" y="319670"/>
              <a:ext cx="8906904" cy="9425296"/>
            </a:xfrm>
            <a:custGeom>
              <a:avLst/>
              <a:gdLst/>
              <a:ahLst/>
              <a:cxnLst/>
              <a:rect l="l" t="t" r="r" b="b"/>
              <a:pathLst>
                <a:path w="8906904" h="9425296">
                  <a:moveTo>
                    <a:pt x="0" y="0"/>
                  </a:moveTo>
                  <a:lnTo>
                    <a:pt x="8906904" y="0"/>
                  </a:lnTo>
                  <a:lnTo>
                    <a:pt x="8906904" y="9425296"/>
                  </a:lnTo>
                  <a:lnTo>
                    <a:pt x="0" y="94252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5651397" y="7456135"/>
              <a:ext cx="6594470" cy="2288831"/>
            </a:xfrm>
            <a:custGeom>
              <a:avLst/>
              <a:gdLst/>
              <a:ahLst/>
              <a:cxnLst/>
              <a:rect l="l" t="t" r="r" b="b"/>
              <a:pathLst>
                <a:path w="6594470" h="2288831">
                  <a:moveTo>
                    <a:pt x="0" y="0"/>
                  </a:moveTo>
                  <a:lnTo>
                    <a:pt x="6594471" y="0"/>
                  </a:lnTo>
                  <a:lnTo>
                    <a:pt x="6594471" y="2288831"/>
                  </a:lnTo>
                  <a:lnTo>
                    <a:pt x="0" y="22888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18000"/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 flipH="1">
              <a:off x="0" y="8072726"/>
              <a:ext cx="5651397" cy="1961506"/>
            </a:xfrm>
            <a:custGeom>
              <a:avLst/>
              <a:gdLst/>
              <a:ahLst/>
              <a:cxnLst/>
              <a:rect l="l" t="t" r="r" b="b"/>
              <a:pathLst>
                <a:path w="5651397" h="1961506">
                  <a:moveTo>
                    <a:pt x="5651397" y="0"/>
                  </a:moveTo>
                  <a:lnTo>
                    <a:pt x="0" y="0"/>
                  </a:lnTo>
                  <a:lnTo>
                    <a:pt x="0" y="1961506"/>
                  </a:lnTo>
                  <a:lnTo>
                    <a:pt x="5651397" y="1961506"/>
                  </a:lnTo>
                  <a:lnTo>
                    <a:pt x="5651397" y="0"/>
                  </a:lnTo>
                  <a:close/>
                </a:path>
              </a:pathLst>
            </a:custGeom>
            <a:blipFill>
              <a:blip r:embed="rId3">
                <a:alphaModFix amt="18000"/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37609" y="1028700"/>
            <a:ext cx="7454821" cy="662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30"/>
              </a:lnSpc>
            </a:pPr>
            <a:r>
              <a:rPr lang="en-US" sz="4360" i="1" dirty="0" err="1" smtClean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Thách</a:t>
            </a:r>
            <a:r>
              <a:rPr lang="en-US" sz="4360" i="1" dirty="0" smtClean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6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thức</a:t>
            </a:r>
            <a:r>
              <a:rPr lang="en-US" sz="436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6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khi</a:t>
            </a:r>
            <a:r>
              <a:rPr lang="en-US" sz="436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6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phát</a:t>
            </a:r>
            <a:r>
              <a:rPr lang="en-US" sz="436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6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triển</a:t>
            </a:r>
            <a:r>
              <a:rPr lang="en-US" sz="436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-116476" y="2309812"/>
            <a:ext cx="8945888" cy="6668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5"/>
              </a:lnSpc>
              <a:spcBef>
                <a:spcPct val="0"/>
              </a:spcBef>
            </a:pPr>
            <a:endParaRPr lang="en-US" sz="2195" b="1" i="1" dirty="0">
              <a:latin typeface="Times New Roman" panose="02020603050405020304" pitchFamily="18" charset="0"/>
              <a:ea typeface="Fraunces Bold Italics"/>
              <a:cs typeface="Times New Roman" panose="02020603050405020304" pitchFamily="18" charset="0"/>
              <a:sym typeface="Fraunces Bold Italics"/>
            </a:endParaRPr>
          </a:p>
          <a:p>
            <a:pPr algn="ctr">
              <a:lnSpc>
                <a:spcPts val="2635"/>
              </a:lnSpc>
              <a:spcBef>
                <a:spcPct val="0"/>
              </a:spcBef>
            </a:pPr>
            <a:endParaRPr lang="en-US" sz="2195" b="1" i="1" dirty="0">
              <a:latin typeface="Times New Roman" panose="02020603050405020304" pitchFamily="18" charset="0"/>
              <a:ea typeface="Fraunces Bold Italics"/>
              <a:cs typeface="Times New Roman" panose="02020603050405020304" pitchFamily="18" charset="0"/>
              <a:sym typeface="Fraunces Bold Italics"/>
            </a:endParaRPr>
          </a:p>
          <a:p>
            <a:pPr marL="948690" lvl="2" indent="-316230" algn="ctr">
              <a:lnSpc>
                <a:spcPts val="2635"/>
              </a:lnSpc>
              <a:spcBef>
                <a:spcPct val="0"/>
              </a:spcBef>
              <a:buFont typeface="Arial" panose="020B0604020202020204"/>
              <a:buChar char="⚬"/>
            </a:pP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Hệ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thống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cần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liên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kết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nhiều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bảng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: User, Customer, Product, Order,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OrderItem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, Review.</a:t>
            </a:r>
          </a:p>
          <a:p>
            <a:pPr algn="ctr">
              <a:lnSpc>
                <a:spcPts val="2635"/>
              </a:lnSpc>
              <a:spcBef>
                <a:spcPct val="0"/>
              </a:spcBef>
            </a:pPr>
            <a:endParaRPr lang="en-US" sz="2195" i="1" dirty="0">
              <a:latin typeface="Times New Roman" panose="02020603050405020304" pitchFamily="18" charset="0"/>
              <a:ea typeface="Fraunces Italics"/>
              <a:cs typeface="Times New Roman" panose="02020603050405020304" pitchFamily="18" charset="0"/>
              <a:sym typeface="Fraunces Italics"/>
            </a:endParaRPr>
          </a:p>
          <a:p>
            <a:pPr marL="948690" lvl="2" indent="-316230" algn="ctr">
              <a:lnSpc>
                <a:spcPts val="2635"/>
              </a:lnSpc>
              <a:spcBef>
                <a:spcPct val="0"/>
              </a:spcBef>
              <a:buFont typeface="Arial" panose="020B0604020202020204"/>
              <a:buChar char="⚬"/>
            </a:pP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Cần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đảm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bảo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dữ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liệu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nhất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quán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,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tránh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lỗi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khi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cập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nhật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hoặc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xóa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thông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tin.</a:t>
            </a:r>
          </a:p>
          <a:p>
            <a:pPr algn="ctr">
              <a:lnSpc>
                <a:spcPts val="2635"/>
              </a:lnSpc>
              <a:spcBef>
                <a:spcPct val="0"/>
              </a:spcBef>
            </a:pPr>
            <a:endParaRPr lang="en-US" sz="2195" i="1" dirty="0">
              <a:latin typeface="Times New Roman" panose="02020603050405020304" pitchFamily="18" charset="0"/>
              <a:ea typeface="Fraunces Italics"/>
              <a:cs typeface="Times New Roman" panose="02020603050405020304" pitchFamily="18" charset="0"/>
              <a:sym typeface="Fraunces Italics"/>
            </a:endParaRPr>
          </a:p>
          <a:p>
            <a:pPr marL="948690" lvl="2" indent="-316230" algn="ctr">
              <a:lnSpc>
                <a:spcPts val="2635"/>
              </a:lnSpc>
              <a:spcBef>
                <a:spcPct val="0"/>
              </a:spcBef>
              <a:buFont typeface="Arial" panose="020B0604020202020204"/>
              <a:buChar char="⚬"/>
            </a:pP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Cần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xác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thực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người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dùng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,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phân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quyền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Admin/Customer,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bảo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vệ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dữ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liệu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nhạy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cảm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.</a:t>
            </a:r>
          </a:p>
          <a:p>
            <a:pPr algn="ctr">
              <a:lnSpc>
                <a:spcPts val="2635"/>
              </a:lnSpc>
              <a:spcBef>
                <a:spcPct val="0"/>
              </a:spcBef>
            </a:pPr>
            <a:endParaRPr lang="en-US" sz="2195" i="1" dirty="0">
              <a:latin typeface="Times New Roman" panose="02020603050405020304" pitchFamily="18" charset="0"/>
              <a:ea typeface="Fraunces Italics"/>
              <a:cs typeface="Times New Roman" panose="02020603050405020304" pitchFamily="18" charset="0"/>
              <a:sym typeface="Fraunces Italics"/>
            </a:endParaRPr>
          </a:p>
          <a:p>
            <a:pPr marL="948690" lvl="2" indent="-316230" algn="ctr">
              <a:lnSpc>
                <a:spcPts val="2635"/>
              </a:lnSpc>
              <a:spcBef>
                <a:spcPct val="0"/>
              </a:spcBef>
              <a:buFont typeface="Arial" panose="020B0604020202020204"/>
              <a:buChar char="⚬"/>
            </a:pP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Upload,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lưu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trữ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và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hiển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thị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ảnh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sản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phẩm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phải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tối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ưu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dung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lượng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và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tốc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độ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tải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.</a:t>
            </a:r>
          </a:p>
          <a:p>
            <a:pPr algn="ctr">
              <a:lnSpc>
                <a:spcPts val="2635"/>
              </a:lnSpc>
              <a:spcBef>
                <a:spcPct val="0"/>
              </a:spcBef>
            </a:pPr>
            <a:endParaRPr lang="en-US" sz="2195" i="1" dirty="0">
              <a:latin typeface="Times New Roman" panose="02020603050405020304" pitchFamily="18" charset="0"/>
              <a:ea typeface="Fraunces Italics"/>
              <a:cs typeface="Times New Roman" panose="02020603050405020304" pitchFamily="18" charset="0"/>
              <a:sym typeface="Fraunces Italics"/>
            </a:endParaRPr>
          </a:p>
          <a:p>
            <a:pPr marL="948690" lvl="2" indent="-316230" algn="ctr">
              <a:lnSpc>
                <a:spcPts val="2635"/>
              </a:lnSpc>
              <a:spcBef>
                <a:spcPct val="0"/>
              </a:spcBef>
              <a:buFont typeface="Arial" panose="020B0604020202020204"/>
              <a:buChar char="⚬"/>
            </a:pP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Form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đăng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nhập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,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đăng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ký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,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thêm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/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sửa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sản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phẩm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,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đặt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hàng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phải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kiểm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tra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dữ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liệu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hợp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lệ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,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đồng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thời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giao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diện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thân</a:t>
            </a:r>
            <a:r>
              <a:rPr lang="en-US" sz="2195" i="1" dirty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2195" i="1" dirty="0" err="1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thiện</a:t>
            </a:r>
            <a:r>
              <a:rPr lang="en-US" sz="2195" i="1" dirty="0" smtClean="0"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.</a:t>
            </a:r>
          </a:p>
          <a:p>
            <a:pPr marL="948690" lvl="2" indent="-316230" algn="ctr">
              <a:lnSpc>
                <a:spcPts val="2635"/>
              </a:lnSpc>
              <a:spcBef>
                <a:spcPct val="0"/>
              </a:spcBef>
              <a:buFont typeface="Arial" panose="020B0604020202020204"/>
              <a:buChar char="⚬"/>
            </a:pPr>
            <a:endParaRPr lang="en-US" sz="2195" i="1" dirty="0">
              <a:latin typeface="Times New Roman" panose="02020603050405020304" pitchFamily="18" charset="0"/>
              <a:ea typeface="Fraunces Italics"/>
              <a:cs typeface="Times New Roman" panose="02020603050405020304" pitchFamily="18" charset="0"/>
              <a:sym typeface="Fraunces Italics"/>
            </a:endParaRPr>
          </a:p>
          <a:p>
            <a:pPr marL="948690" lvl="2" indent="-316230" algn="ctr">
              <a:lnSpc>
                <a:spcPts val="2635"/>
              </a:lnSpc>
              <a:spcBef>
                <a:spcPct val="0"/>
              </a:spcBef>
              <a:buFont typeface="Arial" panose="020B0604020202020204"/>
              <a:buChar char="⚬"/>
            </a:pPr>
            <a:r>
              <a:rPr lang="vi-VN" sz="2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Chatbot</a:t>
            </a:r>
            <a:r>
              <a:rPr lang="vi-V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phải hoạt động ổn định 24/7, xử lý chính xác yêu cầu của khách hàng và tương tác thông minh.</a:t>
            </a:r>
            <a:endParaRPr lang="en-US" sz="2195" i="1" dirty="0">
              <a:latin typeface="Times New Roman" panose="02020603050405020304" pitchFamily="18" charset="0"/>
              <a:ea typeface="Fraunces Italics"/>
              <a:cs typeface="Times New Roman" panose="02020603050405020304" pitchFamily="18" charset="0"/>
              <a:sym typeface="Fraunces Italics"/>
            </a:endParaRPr>
          </a:p>
          <a:p>
            <a:pPr algn="ctr">
              <a:lnSpc>
                <a:spcPts val="2635"/>
              </a:lnSpc>
              <a:spcBef>
                <a:spcPct val="0"/>
              </a:spcBef>
            </a:pPr>
            <a:endParaRPr lang="en-US" sz="2195" i="1" dirty="0">
              <a:latin typeface="Times New Roman" panose="02020603050405020304" pitchFamily="18" charset="0"/>
              <a:ea typeface="Fraunces Italics"/>
              <a:cs typeface="Times New Roman" panose="02020603050405020304" pitchFamily="18" charset="0"/>
              <a:sym typeface="Fraunces Itali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71016" y="7410359"/>
            <a:ext cx="3288284" cy="1141308"/>
          </a:xfrm>
          <a:custGeom>
            <a:avLst/>
            <a:gdLst/>
            <a:ahLst/>
            <a:cxnLst/>
            <a:rect l="l" t="t" r="r" b="b"/>
            <a:pathLst>
              <a:path w="3288284" h="1141308">
                <a:moveTo>
                  <a:pt x="0" y="0"/>
                </a:moveTo>
                <a:lnTo>
                  <a:pt x="3288284" y="0"/>
                </a:lnTo>
                <a:lnTo>
                  <a:pt x="3288284" y="1141308"/>
                </a:lnTo>
                <a:lnTo>
                  <a:pt x="0" y="11413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632682" y="2292389"/>
            <a:ext cx="12754005" cy="6041050"/>
            <a:chOff x="0" y="0"/>
            <a:chExt cx="10203204" cy="4832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203204" cy="4832840"/>
            </a:xfrm>
            <a:custGeom>
              <a:avLst/>
              <a:gdLst/>
              <a:ahLst/>
              <a:cxnLst/>
              <a:rect l="l" t="t" r="r" b="b"/>
              <a:pathLst>
                <a:path w="10203204" h="4832840">
                  <a:moveTo>
                    <a:pt x="10078744" y="4832840"/>
                  </a:moveTo>
                  <a:lnTo>
                    <a:pt x="124460" y="4832840"/>
                  </a:lnTo>
                  <a:cubicBezTo>
                    <a:pt x="55880" y="4832840"/>
                    <a:pt x="0" y="4776960"/>
                    <a:pt x="0" y="47083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078744" y="0"/>
                  </a:lnTo>
                  <a:cubicBezTo>
                    <a:pt x="10147324" y="0"/>
                    <a:pt x="10203204" y="55880"/>
                    <a:pt x="10203204" y="124460"/>
                  </a:cubicBezTo>
                  <a:lnTo>
                    <a:pt x="10203204" y="4708380"/>
                  </a:lnTo>
                  <a:cubicBezTo>
                    <a:pt x="10203204" y="4776960"/>
                    <a:pt x="10147324" y="4832840"/>
                    <a:pt x="10078744" y="48328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/>
          <p:cNvSpPr/>
          <p:nvPr/>
        </p:nvSpPr>
        <p:spPr>
          <a:xfrm flipH="1">
            <a:off x="13379131" y="5697655"/>
            <a:ext cx="2628231" cy="2635783"/>
          </a:xfrm>
          <a:custGeom>
            <a:avLst/>
            <a:gdLst/>
            <a:ahLst/>
            <a:cxnLst/>
            <a:rect l="l" t="t" r="r" b="b"/>
            <a:pathLst>
              <a:path w="2628231" h="2635783">
                <a:moveTo>
                  <a:pt x="2628231" y="0"/>
                </a:moveTo>
                <a:lnTo>
                  <a:pt x="0" y="0"/>
                </a:lnTo>
                <a:lnTo>
                  <a:pt x="0" y="2635783"/>
                </a:lnTo>
                <a:lnTo>
                  <a:pt x="2628231" y="2635783"/>
                </a:lnTo>
                <a:lnTo>
                  <a:pt x="2628231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470041" y="2784527"/>
            <a:ext cx="2223383" cy="771699"/>
          </a:xfrm>
          <a:custGeom>
            <a:avLst/>
            <a:gdLst/>
            <a:ahLst/>
            <a:cxnLst/>
            <a:rect l="l" t="t" r="r" b="b"/>
            <a:pathLst>
              <a:path w="2223383" h="771699">
                <a:moveTo>
                  <a:pt x="0" y="0"/>
                </a:moveTo>
                <a:lnTo>
                  <a:pt x="2223383" y="0"/>
                </a:lnTo>
                <a:lnTo>
                  <a:pt x="2223383" y="771699"/>
                </a:lnTo>
                <a:lnTo>
                  <a:pt x="0" y="7716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251902">
            <a:off x="2297276" y="1924267"/>
            <a:ext cx="2945311" cy="1144990"/>
          </a:xfrm>
          <a:custGeom>
            <a:avLst/>
            <a:gdLst/>
            <a:ahLst/>
            <a:cxnLst/>
            <a:rect l="l" t="t" r="r" b="b"/>
            <a:pathLst>
              <a:path w="2945311" h="1144990">
                <a:moveTo>
                  <a:pt x="0" y="0"/>
                </a:moveTo>
                <a:lnTo>
                  <a:pt x="2945311" y="0"/>
                </a:lnTo>
                <a:lnTo>
                  <a:pt x="2945311" y="1144990"/>
                </a:lnTo>
                <a:lnTo>
                  <a:pt x="0" y="1144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5416590" y="2507765"/>
            <a:ext cx="7454821" cy="662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30"/>
              </a:lnSpc>
            </a:pPr>
            <a:r>
              <a:rPr lang="en-US" sz="4360" i="1" dirty="0" err="1" smtClean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Kết</a:t>
            </a:r>
            <a:r>
              <a:rPr lang="en-US" sz="4360" i="1" dirty="0" smtClean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6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quả</a:t>
            </a:r>
            <a:r>
              <a:rPr lang="en-US" sz="436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- </a:t>
            </a:r>
            <a:r>
              <a:rPr lang="en-US" sz="436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hướng</a:t>
            </a:r>
            <a:r>
              <a:rPr lang="en-US" sz="436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6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phát</a:t>
            </a:r>
            <a:r>
              <a:rPr lang="en-US" sz="436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  <a:r>
              <a:rPr lang="en-US" sz="4360" i="1" dirty="0" err="1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triển</a:t>
            </a:r>
            <a:r>
              <a:rPr lang="en-US" sz="4360" i="1" dirty="0">
                <a:solidFill>
                  <a:srgbClr val="0E2C4B"/>
                </a:solidFill>
                <a:latin typeface="Times New Roman" panose="02020603050405020304" pitchFamily="18" charset="0"/>
                <a:ea typeface="Fraunces Italics"/>
                <a:cs typeface="Times New Roman" panose="02020603050405020304" pitchFamily="18" charset="0"/>
                <a:sym typeface="Fraunces Italics"/>
              </a:rPr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581732" y="3419303"/>
            <a:ext cx="9144000" cy="221599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vi-VN" sz="2300" b="1" dirty="0">
                <a:latin typeface="+mj-lt"/>
              </a:rPr>
              <a:t>Kết quả đạt được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300" dirty="0">
                <a:latin typeface="+mj-lt"/>
              </a:rPr>
              <a:t>Website bán hoa trực tuyến hoạt động ổn định, dễ sử dụng.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300" dirty="0">
                <a:latin typeface="+mj-lt"/>
              </a:rPr>
              <a:t>Quản lý tập trung: sản phẩm, đơn hàng, khách hàng, đánh giá.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300" dirty="0">
                <a:latin typeface="+mj-lt"/>
              </a:rPr>
              <a:t>Tích hợp cổng thanh toán (MoMo, COD).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300" dirty="0">
                <a:latin typeface="+mj-lt"/>
              </a:rPr>
              <a:t>Hệ thống đăng nhập, phân quyền Admin/Customer rõ ràng.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300" dirty="0">
                <a:latin typeface="+mj-lt"/>
              </a:rPr>
              <a:t>Chatbot 24/7: tư vấn, giải đáp, hỗ trợ đặt hàng và tra cứu thông tin.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962400" y="5635294"/>
            <a:ext cx="10363200" cy="2569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2300" b="1" dirty="0">
                <a:latin typeface="+mj-lt"/>
              </a:rPr>
              <a:t>Hướng phát triển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300" dirty="0">
                <a:latin typeface="+mj-lt"/>
              </a:rPr>
              <a:t>Mở rộng kênh thanh toán và tích hợp nhiều phương thức giao hàng.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300" dirty="0">
                <a:latin typeface="+mj-lt"/>
              </a:rPr>
              <a:t>Nâng cấp chatbot: AI thông minh hơn, gợi ý sản phẩm theo lịch sử mua hàng.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300" dirty="0">
                <a:latin typeface="+mj-lt"/>
              </a:rPr>
              <a:t>Phát triển phiên bản app di động để tăng trải nghiệm khách hàng.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300" dirty="0">
                <a:latin typeface="+mj-lt"/>
              </a:rPr>
              <a:t>Thêm chức năng khuyến mãi, voucher, giảm giá tự động.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300" dirty="0">
                <a:latin typeface="+mj-lt"/>
              </a:rPr>
              <a:t>Tối ưu hóa cơ sở dữ liệu và hiệu năng hệ thống khi mở rộng số lượng sản phẩm và đơn hàng.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op 60 Hình nền powerpoint kết thúc đẹp nhất cuối slide - Hà Nội Spirit Of  Pla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48" y="-1"/>
            <a:ext cx="18262452" cy="1028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22040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>
            <p:custDataLst>
              <p:tags r:id="rId1"/>
            </p:custDataLst>
          </p:nvPr>
        </p:nvGrpSpPr>
        <p:grpSpPr>
          <a:xfrm>
            <a:off x="7391400" y="647700"/>
            <a:ext cx="8146415" cy="5944924"/>
            <a:chOff x="-303107" y="93980"/>
            <a:chExt cx="9925394" cy="7926660"/>
          </a:xfrm>
        </p:grpSpPr>
        <p:sp>
          <p:nvSpPr>
            <p:cNvPr id="3" name="TextBox 3"/>
            <p:cNvSpPr txBox="1"/>
            <p:nvPr>
              <p:custDataLst>
                <p:tags r:id="rId5"/>
              </p:custDataLst>
            </p:nvPr>
          </p:nvSpPr>
          <p:spPr>
            <a:xfrm>
              <a:off x="-81280" y="93980"/>
              <a:ext cx="9703567" cy="13131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80"/>
                </a:lnSpc>
                <a:spcBef>
                  <a:spcPct val="0"/>
                </a:spcBef>
              </a:pPr>
              <a:r>
                <a:rPr lang="en-US" sz="4025" b="1" i="1" dirty="0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1. </a:t>
              </a:r>
              <a:r>
                <a:rPr lang="en-US" sz="4025" b="1" i="1" dirty="0" err="1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Lý</a:t>
              </a:r>
              <a:r>
                <a:rPr lang="en-US" sz="4025" b="1" i="1" dirty="0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 do </a:t>
              </a:r>
              <a:r>
                <a:rPr lang="en-US" sz="4025" b="1" i="1" dirty="0" err="1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lựa</a:t>
              </a:r>
              <a:r>
                <a:rPr lang="en-US" sz="4025" b="1" i="1" dirty="0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 </a:t>
              </a:r>
              <a:r>
                <a:rPr lang="en-US" sz="4025" b="1" i="1" dirty="0" err="1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chọn</a:t>
              </a:r>
              <a:r>
                <a:rPr lang="en-US" sz="4025" b="1" i="1" dirty="0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 </a:t>
              </a:r>
              <a:r>
                <a:rPr lang="en-US" sz="4025" b="1" i="1" dirty="0" err="1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đề</a:t>
              </a:r>
              <a:r>
                <a:rPr lang="en-US" sz="4025" b="1" i="1" dirty="0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 </a:t>
              </a:r>
              <a:r>
                <a:rPr lang="en-US" sz="4025" b="1" i="1" dirty="0" err="1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tài</a:t>
              </a:r>
              <a:endParaRPr lang="en-US" sz="4025" b="1" dirty="0">
                <a:solidFill>
                  <a:srgbClr val="0E2C4B"/>
                </a:solidFill>
                <a:latin typeface="Muli Ultra-Bold" panose="00000900000000000000"/>
                <a:ea typeface="Muli Ultra-Bold" panose="00000900000000000000"/>
                <a:cs typeface="Muli Ultra-Bold" panose="00000900000000000000"/>
                <a:sym typeface="Muli Ultra-Bold" panose="00000900000000000000"/>
              </a:endParaRPr>
            </a:p>
          </p:txBody>
        </p:sp>
        <p:sp>
          <p:nvSpPr>
            <p:cNvPr id="4" name="TextBox 4"/>
            <p:cNvSpPr txBox="1"/>
            <p:nvPr>
              <p:custDataLst>
                <p:tags r:id="rId6"/>
              </p:custDataLst>
            </p:nvPr>
          </p:nvSpPr>
          <p:spPr>
            <a:xfrm>
              <a:off x="-303107" y="1988068"/>
              <a:ext cx="8956646" cy="6032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altLang="en-US" sz="2800" b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Nhu cầu thực tế: </a:t>
              </a:r>
              <a:r>
                <a:rPr lang="en-US" altLang="en-US" sz="280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Tặng hoa là nhu cầu phổ biến trong đời sống (sinh nhật, lễ, kỷ niệm…).</a:t>
              </a:r>
            </a:p>
            <a:p>
              <a:pPr algn="l">
                <a:lnSpc>
                  <a:spcPts val="2940"/>
                </a:lnSpc>
              </a:pPr>
              <a:endParaRPr lang="en-US" altLang="en-US" sz="280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endParaRPr>
            </a:p>
            <a:p>
              <a:pPr algn="l">
                <a:lnSpc>
                  <a:spcPts val="2940"/>
                </a:lnSpc>
              </a:pPr>
              <a:r>
                <a:rPr lang="en-US" altLang="en-US" sz="2800" b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Vấn đề tồn tại:</a:t>
              </a:r>
              <a:r>
                <a:rPr lang="en-US" altLang="en-US" sz="280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Khách hàng bận rộn, không có nhiều thời gian đến cửa hàng mua trực tiếp.</a:t>
              </a:r>
            </a:p>
            <a:p>
              <a:pPr algn="l">
                <a:lnSpc>
                  <a:spcPts val="2940"/>
                </a:lnSpc>
              </a:pPr>
              <a:endParaRPr lang="en-US" altLang="en-US" sz="280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endParaRPr>
            </a:p>
            <a:p>
              <a:pPr algn="l">
                <a:lnSpc>
                  <a:spcPts val="2940"/>
                </a:lnSpc>
              </a:pPr>
              <a:r>
                <a:rPr lang="en-US" altLang="en-US" sz="2800" b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Giải pháp</a:t>
              </a:r>
              <a:r>
                <a:rPr lang="en-US" altLang="en-US" sz="280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: Hệ thống bán hoa online giúp đặt hàng mọi lúc, mọi nơi, kèm dịch vụ giao tận nơi.</a:t>
              </a:r>
            </a:p>
            <a:p>
              <a:pPr algn="l">
                <a:lnSpc>
                  <a:spcPts val="2940"/>
                </a:lnSpc>
              </a:pPr>
              <a:endParaRPr lang="en-US" altLang="en-US" sz="280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82575" y="2400300"/>
            <a:ext cx="7104380" cy="7308850"/>
            <a:chOff x="0" y="0"/>
            <a:chExt cx="10065660" cy="9531355"/>
          </a:xfrm>
        </p:grpSpPr>
        <p:grpSp>
          <p:nvGrpSpPr>
            <p:cNvPr id="6" name="Group 6"/>
            <p:cNvGrpSpPr/>
            <p:nvPr/>
          </p:nvGrpSpPr>
          <p:grpSpPr>
            <a:xfrm>
              <a:off x="762346" y="0"/>
              <a:ext cx="9303314" cy="9303314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6EBE7"/>
              </a:solidFill>
            </p:spPr>
          </p:sp>
        </p:grpSp>
        <p:sp>
          <p:nvSpPr>
            <p:cNvPr id="8" name="Freeform 8"/>
            <p:cNvSpPr/>
            <p:nvPr/>
          </p:nvSpPr>
          <p:spPr>
            <a:xfrm flipH="1">
              <a:off x="0" y="6584578"/>
              <a:ext cx="8490115" cy="2946777"/>
            </a:xfrm>
            <a:custGeom>
              <a:avLst/>
              <a:gdLst/>
              <a:ahLst/>
              <a:cxnLst/>
              <a:rect l="l" t="t" r="r" b="b"/>
              <a:pathLst>
                <a:path w="8490115" h="2946777">
                  <a:moveTo>
                    <a:pt x="8490115" y="0"/>
                  </a:moveTo>
                  <a:lnTo>
                    <a:pt x="0" y="0"/>
                  </a:lnTo>
                  <a:lnTo>
                    <a:pt x="0" y="2946777"/>
                  </a:lnTo>
                  <a:lnTo>
                    <a:pt x="8490115" y="2946777"/>
                  </a:lnTo>
                  <a:lnTo>
                    <a:pt x="8490115" y="0"/>
                  </a:lnTo>
                  <a:close/>
                </a:path>
              </a:pathLst>
            </a:custGeom>
            <a:blipFill>
              <a:blip r:embed="rId8">
                <a:alphaModFix amt="51000"/>
              </a:blip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1360379"/>
              <a:ext cx="8577310" cy="7805352"/>
            </a:xfrm>
            <a:custGeom>
              <a:avLst/>
              <a:gdLst/>
              <a:ahLst/>
              <a:cxnLst/>
              <a:rect l="l" t="t" r="r" b="b"/>
              <a:pathLst>
                <a:path w="8577310" h="7805352">
                  <a:moveTo>
                    <a:pt x="0" y="0"/>
                  </a:moveTo>
                  <a:lnTo>
                    <a:pt x="8577310" y="0"/>
                  </a:lnTo>
                  <a:lnTo>
                    <a:pt x="8577310" y="7805351"/>
                  </a:lnTo>
                  <a:lnTo>
                    <a:pt x="0" y="78053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/>
              </a:stretch>
            </a:blipFill>
          </p:spPr>
        </p:sp>
      </p:grpSp>
      <p:grpSp>
        <p:nvGrpSpPr>
          <p:cNvPr id="10" name="Group 2"/>
          <p:cNvGrpSpPr/>
          <p:nvPr>
            <p:custDataLst>
              <p:tags r:id="rId2"/>
            </p:custDataLst>
          </p:nvPr>
        </p:nvGrpSpPr>
        <p:grpSpPr>
          <a:xfrm>
            <a:off x="9982200" y="6210264"/>
            <a:ext cx="8800341" cy="3871372"/>
            <a:chOff x="-1347047" y="297180"/>
            <a:chExt cx="11050614" cy="5161828"/>
          </a:xfrm>
        </p:grpSpPr>
        <p:sp>
          <p:nvSpPr>
            <p:cNvPr id="11" name="TextBox 3"/>
            <p:cNvSpPr txBox="1"/>
            <p:nvPr>
              <p:custDataLst>
                <p:tags r:id="rId3"/>
              </p:custDataLst>
            </p:nvPr>
          </p:nvSpPr>
          <p:spPr>
            <a:xfrm>
              <a:off x="0" y="297180"/>
              <a:ext cx="9703567" cy="1313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80"/>
                </a:lnSpc>
                <a:spcBef>
                  <a:spcPct val="0"/>
                </a:spcBef>
              </a:pPr>
              <a:r>
                <a:rPr lang="en-US" sz="4025" b="1" i="1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2. Mục tiêu</a:t>
              </a:r>
              <a:endParaRPr lang="en-US" sz="4025" b="1">
                <a:solidFill>
                  <a:srgbClr val="0E2C4B"/>
                </a:solidFill>
                <a:latin typeface="Muli Ultra-Bold" panose="00000900000000000000"/>
                <a:ea typeface="Muli Ultra-Bold" panose="00000900000000000000"/>
                <a:cs typeface="Muli Ultra-Bold" panose="00000900000000000000"/>
                <a:sym typeface="Muli Ultra-Bold" panose="00000900000000000000"/>
              </a:endParaRPr>
            </a:p>
          </p:txBody>
        </p:sp>
        <p:sp>
          <p:nvSpPr>
            <p:cNvPr id="12" name="TextBox 4"/>
            <p:cNvSpPr txBox="1"/>
            <p:nvPr>
              <p:custDataLst>
                <p:tags r:id="rId4"/>
              </p:custDataLst>
            </p:nvPr>
          </p:nvSpPr>
          <p:spPr>
            <a:xfrm>
              <a:off x="-1347047" y="1987973"/>
              <a:ext cx="10000827" cy="347103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altLang="en-US" sz="2800" b="1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Chức</a:t>
              </a:r>
              <a:r>
                <a:rPr lang="en-US" altLang="en-US" sz="2800" b="1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b="1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năng</a:t>
              </a:r>
              <a:r>
                <a:rPr lang="en-US" altLang="en-US" sz="2800" b="1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: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User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mua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hàng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, Admin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quản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lý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sản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phẩm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,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đơn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hàng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,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khách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hàng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và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doanh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thu</a:t>
              </a:r>
              <a:r>
                <a:rPr lang="en-US" altLang="en-US" sz="2800" dirty="0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, </a:t>
              </a:r>
              <a:r>
                <a:rPr lang="en-US" altLang="en-US" sz="2800" dirty="0" err="1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Chatbot</a:t>
              </a:r>
              <a:r>
                <a:rPr lang="en-US" altLang="en-US" sz="2800" dirty="0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hỗ</a:t>
              </a:r>
              <a:r>
                <a:rPr lang="en-US" altLang="en-US" sz="2800" dirty="0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trợ</a:t>
              </a:r>
              <a:r>
                <a:rPr lang="en-US" altLang="en-US" sz="2800" dirty="0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khách</a:t>
              </a:r>
              <a:r>
                <a:rPr lang="en-US" altLang="en-US" sz="2800" dirty="0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hang </a:t>
              </a:r>
              <a:r>
                <a:rPr lang="en-US" altLang="en-US" sz="2800" dirty="0" err="1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tra</a:t>
              </a:r>
              <a:r>
                <a:rPr lang="en-US" altLang="en-US" sz="2800" dirty="0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cứu</a:t>
              </a:r>
              <a:r>
                <a:rPr lang="en-US" altLang="en-US" sz="2800" dirty="0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dirty="0" err="1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thông</a:t>
              </a:r>
              <a:r>
                <a:rPr lang="en-US" altLang="en-US" sz="2800" dirty="0" smtClean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tin</a:t>
              </a:r>
              <a:endParaRPr lang="en-US" altLang="en-US" sz="2800" dirty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endParaRPr>
            </a:p>
            <a:p>
              <a:pPr algn="l">
                <a:lnSpc>
                  <a:spcPts val="2940"/>
                </a:lnSpc>
              </a:pPr>
              <a:endParaRPr lang="en-US" altLang="en-US" sz="2800" dirty="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endParaRPr>
            </a:p>
            <a:p>
              <a:pPr algn="l">
                <a:lnSpc>
                  <a:spcPts val="2940"/>
                </a:lnSpc>
              </a:pPr>
              <a:r>
                <a:rPr lang="en-US" altLang="en-US" sz="2800" b="1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Công</a:t>
              </a:r>
              <a:r>
                <a:rPr lang="en-US" altLang="en-US" sz="2800" b="1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800" b="1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nghệ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: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Laravel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12 (PHP 8.2), MySQL, Blade, </a:t>
              </a:r>
              <a:r>
                <a:rPr lang="en-US" altLang="en-US" sz="2800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TailwindCSS</a:t>
              </a:r>
              <a:r>
                <a:rPr lang="en-US" altLang="en-US" sz="2800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9575" y="236488"/>
            <a:ext cx="8674628" cy="9814023"/>
            <a:chOff x="0" y="0"/>
            <a:chExt cx="6939702" cy="78512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939703" cy="7851218"/>
            </a:xfrm>
            <a:custGeom>
              <a:avLst/>
              <a:gdLst/>
              <a:ahLst/>
              <a:cxnLst/>
              <a:rect l="l" t="t" r="r" b="b"/>
              <a:pathLst>
                <a:path w="6939703" h="7851218">
                  <a:moveTo>
                    <a:pt x="6815242" y="7851218"/>
                  </a:moveTo>
                  <a:lnTo>
                    <a:pt x="124460" y="7851218"/>
                  </a:lnTo>
                  <a:cubicBezTo>
                    <a:pt x="55880" y="7851218"/>
                    <a:pt x="0" y="7795338"/>
                    <a:pt x="0" y="77267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815242" y="0"/>
                  </a:lnTo>
                  <a:cubicBezTo>
                    <a:pt x="6883822" y="0"/>
                    <a:pt x="6939703" y="55880"/>
                    <a:pt x="6939703" y="124460"/>
                  </a:cubicBezTo>
                  <a:lnTo>
                    <a:pt x="6939703" y="7726759"/>
                  </a:lnTo>
                  <a:cubicBezTo>
                    <a:pt x="6939703" y="7795338"/>
                    <a:pt x="6883822" y="7851218"/>
                    <a:pt x="6815242" y="785121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13797" y="236488"/>
            <a:ext cx="8674628" cy="9814023"/>
            <a:chOff x="0" y="0"/>
            <a:chExt cx="6939702" cy="78512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939703" cy="7851218"/>
            </a:xfrm>
            <a:custGeom>
              <a:avLst/>
              <a:gdLst/>
              <a:ahLst/>
              <a:cxnLst/>
              <a:rect l="l" t="t" r="r" b="b"/>
              <a:pathLst>
                <a:path w="6939703" h="7851218">
                  <a:moveTo>
                    <a:pt x="6815242" y="7851218"/>
                  </a:moveTo>
                  <a:lnTo>
                    <a:pt x="124460" y="7851218"/>
                  </a:lnTo>
                  <a:cubicBezTo>
                    <a:pt x="55880" y="7851218"/>
                    <a:pt x="0" y="7795338"/>
                    <a:pt x="0" y="77267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815242" y="0"/>
                  </a:lnTo>
                  <a:cubicBezTo>
                    <a:pt x="6883822" y="0"/>
                    <a:pt x="6939703" y="55880"/>
                    <a:pt x="6939703" y="124460"/>
                  </a:cubicBezTo>
                  <a:lnTo>
                    <a:pt x="6939703" y="7726759"/>
                  </a:lnTo>
                  <a:cubicBezTo>
                    <a:pt x="6939703" y="7795338"/>
                    <a:pt x="6883822" y="7851218"/>
                    <a:pt x="6815242" y="785121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405255" y="1614170"/>
            <a:ext cx="7077710" cy="23082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 b="1">
                <a:solidFill>
                  <a:srgbClr val="0E2C4B"/>
                </a:solidFill>
                <a:latin typeface="Muli Ultra-Bold" panose="00000900000000000000"/>
                <a:ea typeface="Muli Ultra-Bold" panose="00000900000000000000"/>
                <a:cs typeface="Muli Ultra-Bold" panose="00000900000000000000"/>
                <a:sym typeface="Muli Ultra-Bold" panose="00000900000000000000"/>
              </a:rPr>
              <a:t>3. Đối tượng sử dụng hệ thống( Target Users)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30926" y="1614354"/>
            <a:ext cx="6411925" cy="230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 b="1">
                <a:solidFill>
                  <a:srgbClr val="0E2C4B"/>
                </a:solidFill>
                <a:latin typeface="Muli Ultra-Bold" panose="00000900000000000000"/>
                <a:ea typeface="Muli Ultra-Bold" panose="00000900000000000000"/>
                <a:cs typeface="Muli Ultra-Bold" panose="00000900000000000000"/>
                <a:sym typeface="Muli Ultra-Bold" panose="00000900000000000000"/>
              </a:rPr>
              <a:t>4. So sánh với phương pháp truyền thống</a:t>
            </a:r>
          </a:p>
        </p:txBody>
      </p:sp>
      <p:sp>
        <p:nvSpPr>
          <p:cNvPr id="8" name="AutoShape 8"/>
          <p:cNvSpPr/>
          <p:nvPr/>
        </p:nvSpPr>
        <p:spPr>
          <a:xfrm>
            <a:off x="313797" y="4232757"/>
            <a:ext cx="8674628" cy="0"/>
          </a:xfrm>
          <a:prstGeom prst="line">
            <a:avLst/>
          </a:prstGeom>
          <a:ln w="76200" cap="flat">
            <a:solidFill>
              <a:srgbClr val="F2F3F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879475" y="5295900"/>
            <a:ext cx="7825105" cy="420497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marL="259080" lvl="1" indent="0" algn="l">
              <a:lnSpc>
                <a:spcPts val="3600"/>
              </a:lnSpc>
              <a:buFont typeface="Arial" panose="020B0604020202020204"/>
              <a:buNone/>
            </a:pPr>
            <a:r>
              <a:rPr lang="en-US" altLang="en-US" sz="2400" b="1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User (Khách hàng):</a:t>
            </a: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altLang="en-US" sz="240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Là người trực tiếp sử dụng hệ thống để mua hoa trực tuyến.</a:t>
            </a: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altLang="en-US" sz="240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Có nhu cầu chọn hoa cho các dịp lễ, sự kiện, tặng quà.</a:t>
            </a:r>
          </a:p>
          <a:p>
            <a:pPr marL="259080" lvl="1" indent="0" algn="l">
              <a:lnSpc>
                <a:spcPts val="3600"/>
              </a:lnSpc>
              <a:buFont typeface="Arial" panose="020B0604020202020204"/>
              <a:buNone/>
            </a:pPr>
            <a:r>
              <a:rPr lang="en-US" altLang="en-US" sz="2400" b="1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Admin (Quản trị viên):</a:t>
            </a: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altLang="en-US" sz="240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Là người quản lý toàn bộ hệ thống.</a:t>
            </a: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altLang="en-US" sz="240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Thực hiện quản lý sản phẩm, đơn hàng, khách hàng và doanh thu.</a:t>
            </a:r>
          </a:p>
        </p:txBody>
      </p:sp>
      <p:sp>
        <p:nvSpPr>
          <p:cNvPr id="10" name="AutoShape 10"/>
          <p:cNvSpPr/>
          <p:nvPr/>
        </p:nvSpPr>
        <p:spPr>
          <a:xfrm>
            <a:off x="9299575" y="4232757"/>
            <a:ext cx="8674628" cy="0"/>
          </a:xfrm>
          <a:prstGeom prst="line">
            <a:avLst/>
          </a:prstGeom>
          <a:ln w="76200" cap="flat">
            <a:solidFill>
              <a:srgbClr val="F2F3F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0390969" y="5067554"/>
            <a:ext cx="6411925" cy="3231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altLang="en-US" sz="2400" b="1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Truyền thống:</a:t>
            </a:r>
            <a:r>
              <a:rPr lang="en-US" altLang="en-US" sz="240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Khách hàng phải đến tận cửa hàng, tốn thời gian và phụ thuộc khoảng cách.</a:t>
            </a: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endParaRPr lang="en-US" altLang="en-US" sz="2400">
              <a:solidFill>
                <a:srgbClr val="0E2C4B"/>
              </a:solidFill>
              <a:latin typeface="Muli" panose="00000500000000000000"/>
              <a:ea typeface="Muli" panose="00000500000000000000"/>
              <a:cs typeface="Muli" panose="00000500000000000000"/>
              <a:sym typeface="Muli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altLang="en-US" sz="2400" b="1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Online:</a:t>
            </a:r>
            <a:r>
              <a:rPr lang="en-US" altLang="en-US" sz="2400">
                <a:solidFill>
                  <a:srgbClr val="0E2C4B"/>
                </a:solidFill>
                <a:latin typeface="Muli" panose="00000500000000000000"/>
                <a:ea typeface="Muli" panose="00000500000000000000"/>
                <a:cs typeface="Muli" panose="00000500000000000000"/>
                <a:sym typeface="Muli" panose="00000500000000000000"/>
              </a:rPr>
              <a:t> Khách hàng có thể đặt hoa mọi lúc, mọi nơi, nhanh chóng, tiện lợi và nhiều lựa chọn hơn.</a:t>
            </a:r>
          </a:p>
        </p:txBody>
      </p:sp>
      <p:sp>
        <p:nvSpPr>
          <p:cNvPr id="12" name="Text Box 11"/>
          <p:cNvSpPr txBox="1"/>
          <p:nvPr/>
        </p:nvSpPr>
        <p:spPr>
          <a:xfrm>
            <a:off x="1744345" y="4300855"/>
            <a:ext cx="6096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/>
              <a:t>Users là gì?.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670910"/>
            <a:ext cx="8115300" cy="3208019"/>
            <a:chOff x="0" y="-66675"/>
            <a:chExt cx="10820400" cy="4277359"/>
          </a:xfrm>
        </p:grpSpPr>
        <p:sp>
          <p:nvSpPr>
            <p:cNvPr id="3" name="TextBox 3"/>
            <p:cNvSpPr txBox="1"/>
            <p:nvPr/>
          </p:nvSpPr>
          <p:spPr>
            <a:xfrm>
              <a:off x="0" y="801158"/>
              <a:ext cx="10820400" cy="3409526"/>
            </a:xfrm>
            <a:prstGeom prst="rect">
              <a:avLst/>
            </a:prstGeom>
          </p:spPr>
          <p:txBody>
            <a:bodyPr lIns="0" tIns="0" rIns="0" bIns="0" rtlCol="0" anchor="t">
              <a:noAutofit/>
            </a:bodyPr>
            <a:lstStyle/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Đăng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ký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,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đăng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nhập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và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quản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lý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tài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khoản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.</a:t>
              </a:r>
            </a:p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Duyệt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,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tìm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kiếm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sản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phẩm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và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đặt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hàng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.</a:t>
              </a:r>
            </a:p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Giỏ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hàng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&amp;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thanh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toán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(MOMO/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nhận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hàng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).</a:t>
              </a:r>
            </a:p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Theo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dõi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trạng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thái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&amp;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nhận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thông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báo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đơn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hàng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.</a:t>
              </a:r>
            </a:p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Để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lại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và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quản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lý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bình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luận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,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đánh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giá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.</a:t>
              </a:r>
            </a:p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Quản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lý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hồ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sơ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cá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 </a:t>
              </a:r>
              <a:r>
                <a:rPr lang="en-US" altLang="en-US" sz="2400" strike="noStrike" dirty="0" err="1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nhân</a:t>
              </a:r>
              <a:r>
                <a:rPr lang="en-US" altLang="en-US" sz="2400" strike="noStrike" dirty="0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.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0820400" cy="6229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2800" b="1" i="1" strike="noStrike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Người dùng ( User/ khách hàng/ customer)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542925"/>
            <a:ext cx="16230600" cy="9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80"/>
              </a:lnSpc>
              <a:spcBef>
                <a:spcPct val="0"/>
              </a:spcBef>
            </a:pPr>
            <a:r>
              <a:rPr lang="en-US" sz="66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6600" dirty="0" smtClean="0"/>
              <a:t>. </a:t>
            </a:r>
            <a:r>
              <a:rPr lang="en-US" sz="6400" b="1" i="1" strike="noStrike" dirty="0" err="1" smtClean="0">
                <a:solidFill>
                  <a:srgbClr val="0E2C4B"/>
                </a:solidFill>
                <a:latin typeface="Times New Roman" panose="02020603050405020304" pitchFamily="18" charset="0"/>
                <a:ea typeface="Faustina Bold Italics" panose="00000800000000000000"/>
                <a:cs typeface="Times New Roman" panose="02020603050405020304" pitchFamily="18" charset="0"/>
                <a:sym typeface="Faustina Bold Italics" panose="00000800000000000000"/>
              </a:rPr>
              <a:t>Phạm</a:t>
            </a:r>
            <a:r>
              <a:rPr lang="en-US" sz="6400" b="1" i="1" strike="noStrike" dirty="0" smtClean="0">
                <a:solidFill>
                  <a:srgbClr val="0E2C4B"/>
                </a:solidFill>
                <a:latin typeface="Faustina Bold Italics" panose="00000800000000000000"/>
                <a:ea typeface="Faustina Bold Italics" panose="00000800000000000000"/>
                <a:cs typeface="Faustina Bold Italics" panose="00000800000000000000"/>
                <a:sym typeface="Faustina Bold Italics" panose="00000800000000000000"/>
              </a:rPr>
              <a:t> vi </a:t>
            </a:r>
            <a:r>
              <a:rPr lang="en-US" sz="6400" b="1" i="1" strike="noStrike" dirty="0" err="1" smtClean="0">
                <a:solidFill>
                  <a:srgbClr val="0E2C4B"/>
                </a:solidFill>
                <a:latin typeface="Faustina Bold Italics" panose="00000800000000000000"/>
                <a:ea typeface="Faustina Bold Italics" panose="00000800000000000000"/>
                <a:cs typeface="Faustina Bold Italics" panose="00000800000000000000"/>
                <a:sym typeface="Faustina Bold Italics" panose="00000800000000000000"/>
              </a:rPr>
              <a:t>hướng</a:t>
            </a:r>
            <a:r>
              <a:rPr lang="en-US" sz="6400" b="1" i="1" strike="noStrike" dirty="0" smtClean="0">
                <a:solidFill>
                  <a:srgbClr val="0E2C4B"/>
                </a:solidFill>
                <a:latin typeface="Faustina Bold Italics" panose="00000800000000000000"/>
                <a:ea typeface="Faustina Bold Italics" panose="00000800000000000000"/>
                <a:cs typeface="Faustina Bold Italics" panose="00000800000000000000"/>
                <a:sym typeface="Faustina Bold Italics" panose="00000800000000000000"/>
              </a:rPr>
              <a:t> </a:t>
            </a:r>
            <a:r>
              <a:rPr lang="en-US" sz="6400" b="1" i="1" strike="noStrike" dirty="0" err="1" smtClean="0">
                <a:solidFill>
                  <a:srgbClr val="0E2C4B"/>
                </a:solidFill>
                <a:latin typeface="Faustina Bold Italics" panose="00000800000000000000"/>
                <a:ea typeface="Faustina Bold Italics" panose="00000800000000000000"/>
                <a:cs typeface="Faustina Bold Italics" panose="00000800000000000000"/>
                <a:sym typeface="Faustina Bold Italics" panose="00000800000000000000"/>
              </a:rPr>
              <a:t>tới</a:t>
            </a:r>
            <a:r>
              <a:rPr lang="en-US" sz="6400" b="1" i="1" strike="noStrike" dirty="0" smtClean="0">
                <a:solidFill>
                  <a:srgbClr val="0E2C4B"/>
                </a:solidFill>
                <a:latin typeface="Faustina Bold Italics" panose="00000800000000000000"/>
                <a:ea typeface="Faustina Bold Italics" panose="00000800000000000000"/>
                <a:cs typeface="Faustina Bold Italics" panose="00000800000000000000"/>
                <a:sym typeface="Faustina Bold Italics" panose="00000800000000000000"/>
              </a:rPr>
              <a:t> </a:t>
            </a:r>
            <a:r>
              <a:rPr lang="en-US" sz="6400" b="1" i="1" strike="noStrike" dirty="0" err="1" smtClean="0">
                <a:solidFill>
                  <a:srgbClr val="0E2C4B"/>
                </a:solidFill>
                <a:latin typeface="Faustina Bold Italics" panose="00000800000000000000"/>
                <a:ea typeface="Faustina Bold Italics" panose="00000800000000000000"/>
                <a:cs typeface="Faustina Bold Italics" panose="00000800000000000000"/>
                <a:sym typeface="Faustina Bold Italics" panose="00000800000000000000"/>
              </a:rPr>
              <a:t>của</a:t>
            </a:r>
            <a:r>
              <a:rPr lang="en-US" sz="6400" b="1" i="1" strike="noStrike" dirty="0" smtClean="0">
                <a:solidFill>
                  <a:srgbClr val="0E2C4B"/>
                </a:solidFill>
                <a:latin typeface="Faustina Bold Italics" panose="00000800000000000000"/>
                <a:ea typeface="Faustina Bold Italics" panose="00000800000000000000"/>
                <a:cs typeface="Faustina Bold Italics" panose="00000800000000000000"/>
                <a:sym typeface="Faustina Bold Italics" panose="00000800000000000000"/>
              </a:rPr>
              <a:t> </a:t>
            </a:r>
            <a:r>
              <a:rPr lang="en-US" sz="6400" b="1" i="1" strike="noStrike" dirty="0" err="1" smtClean="0">
                <a:solidFill>
                  <a:srgbClr val="0E2C4B"/>
                </a:solidFill>
                <a:latin typeface="Faustina Bold Italics" panose="00000800000000000000"/>
                <a:ea typeface="Faustina Bold Italics" panose="00000800000000000000"/>
                <a:cs typeface="Faustina Bold Italics" panose="00000800000000000000"/>
                <a:sym typeface="Faustina Bold Italics" panose="00000800000000000000"/>
              </a:rPr>
              <a:t>hệ</a:t>
            </a:r>
            <a:r>
              <a:rPr lang="en-US" sz="6400" b="1" i="1" strike="noStrike" dirty="0" smtClean="0">
                <a:solidFill>
                  <a:srgbClr val="0E2C4B"/>
                </a:solidFill>
                <a:latin typeface="Faustina Bold Italics" panose="00000800000000000000"/>
                <a:ea typeface="Faustina Bold Italics" panose="00000800000000000000"/>
                <a:cs typeface="Faustina Bold Italics" panose="00000800000000000000"/>
                <a:sym typeface="Faustina Bold Italics" panose="00000800000000000000"/>
              </a:rPr>
              <a:t> </a:t>
            </a:r>
            <a:r>
              <a:rPr lang="en-US" sz="6400" b="1" i="1" strike="noStrike" dirty="0" err="1" smtClean="0">
                <a:solidFill>
                  <a:srgbClr val="0E2C4B"/>
                </a:solidFill>
                <a:latin typeface="Faustina Bold Italics" panose="00000800000000000000"/>
                <a:ea typeface="Faustina Bold Italics" panose="00000800000000000000"/>
                <a:cs typeface="Faustina Bold Italics" panose="00000800000000000000"/>
                <a:sym typeface="Faustina Bold Italics" panose="00000800000000000000"/>
              </a:rPr>
              <a:t>thống</a:t>
            </a:r>
            <a:endParaRPr lang="en-US" sz="6400" b="1" i="1" strike="noStrike" dirty="0">
              <a:solidFill>
                <a:srgbClr val="0E2C4B"/>
              </a:solidFill>
              <a:latin typeface="Faustina Bold Italics" panose="00000800000000000000"/>
              <a:ea typeface="Faustina Bold Italics" panose="00000800000000000000"/>
              <a:cs typeface="Faustina Bold Italics" panose="00000800000000000000"/>
              <a:sym typeface="Faustina Bold Italics" panose="00000800000000000000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438400" y="5981663"/>
            <a:ext cx="7286930" cy="2855244"/>
            <a:chOff x="0" y="-66675"/>
            <a:chExt cx="9715907" cy="3806992"/>
          </a:xfrm>
        </p:grpSpPr>
        <p:sp>
          <p:nvSpPr>
            <p:cNvPr id="7" name="TextBox 7"/>
            <p:cNvSpPr txBox="1"/>
            <p:nvPr/>
          </p:nvSpPr>
          <p:spPr>
            <a:xfrm>
              <a:off x="0" y="801537"/>
              <a:ext cx="9715907" cy="29387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Đăng nhập với quyền quản trị.</a:t>
              </a:r>
            </a:p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Quản lý sản phẩm (CRUD).</a:t>
              </a:r>
            </a:p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Quản lý đơn hàng &amp; thanh toán.</a:t>
              </a:r>
            </a:p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Quản lý khách hàng &amp; lịch sử mua hàng.</a:t>
              </a:r>
            </a:p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Quản lý bình luận.</a:t>
              </a:r>
            </a:p>
            <a:p>
              <a:pPr marL="342900" lvl="0" indent="-342900" algn="l">
                <a:lnSpc>
                  <a:spcPts val="2865"/>
                </a:lnSpc>
                <a:spcBef>
                  <a:spcPct val="0"/>
                </a:spcBef>
                <a:buFont typeface="Wingdings" panose="05000000000000000000" charset="0"/>
                <a:buChar char="ü"/>
              </a:pPr>
              <a:r>
                <a:rPr lang="en-US" altLang="en-US" sz="2400" strike="noStrike">
                  <a:solidFill>
                    <a:srgbClr val="0E2C4B"/>
                  </a:solidFill>
                  <a:latin typeface="Muli" panose="00000500000000000000"/>
                  <a:ea typeface="Muli" panose="00000500000000000000"/>
                  <a:cs typeface="Muli" panose="00000500000000000000"/>
                  <a:sym typeface="Muli" panose="00000500000000000000"/>
                </a:rPr>
                <a:t>Xem báo cáo: doanh thu, sản phẩm bán ra.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9715907" cy="6229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2800" b="1" i="1" strike="noStrike">
                  <a:solidFill>
                    <a:srgbClr val="0E2C4B"/>
                  </a:solidFill>
                  <a:latin typeface="Faustina Bold Italics" panose="00000800000000000000"/>
                  <a:ea typeface="Faustina Bold Italics" panose="00000800000000000000"/>
                  <a:cs typeface="Faustina Bold Italics" panose="00000800000000000000"/>
                  <a:sym typeface="Faustina Bold Italics" panose="00000800000000000000"/>
                </a:rPr>
                <a:t>Quản trị viên ( Admin)</a:t>
              </a: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0" y="2171700"/>
            <a:ext cx="7586345" cy="659130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8919" y="236488"/>
            <a:ext cx="5436128" cy="9814023"/>
            <a:chOff x="0" y="0"/>
            <a:chExt cx="4762500" cy="85979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62500" cy="8597900"/>
            </a:xfrm>
            <a:custGeom>
              <a:avLst/>
              <a:gdLst/>
              <a:ahLst/>
              <a:cxnLst/>
              <a:rect l="l" t="t" r="r" b="b"/>
              <a:pathLst>
                <a:path w="4762500" h="8597900">
                  <a:moveTo>
                    <a:pt x="4762500" y="254000"/>
                  </a:moveTo>
                  <a:lnTo>
                    <a:pt x="4762500" y="8343900"/>
                  </a:lnTo>
                  <a:cubicBezTo>
                    <a:pt x="4762500" y="8484235"/>
                    <a:pt x="4648835" y="8597900"/>
                    <a:pt x="4508500" y="8597900"/>
                  </a:cubicBezTo>
                  <a:lnTo>
                    <a:pt x="254000" y="8597900"/>
                  </a:lnTo>
                  <a:cubicBezTo>
                    <a:pt x="113665" y="8597900"/>
                    <a:pt x="0" y="8484235"/>
                    <a:pt x="0" y="8343900"/>
                  </a:cubicBezTo>
                  <a:lnTo>
                    <a:pt x="0" y="254000"/>
                  </a:lnTo>
                  <a:cubicBezTo>
                    <a:pt x="0" y="113665"/>
                    <a:pt x="113665" y="0"/>
                    <a:pt x="254000" y="0"/>
                  </a:cubicBezTo>
                  <a:lnTo>
                    <a:pt x="4508500" y="0"/>
                  </a:lnTo>
                  <a:cubicBezTo>
                    <a:pt x="4648835" y="0"/>
                    <a:pt x="4762500" y="113665"/>
                    <a:pt x="4762500" y="254000"/>
                  </a:cubicBezTo>
                  <a:close/>
                </a:path>
              </a:pathLst>
            </a:custGeom>
            <a:blipFill>
              <a:blip r:embed="rId2"/>
              <a:stretch>
                <a:fillRect l="-10177" r="-1017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flipH="1">
            <a:off x="6461347" y="8584208"/>
            <a:ext cx="3651821" cy="1267486"/>
          </a:xfrm>
          <a:custGeom>
            <a:avLst/>
            <a:gdLst/>
            <a:ahLst/>
            <a:cxnLst/>
            <a:rect l="l" t="t" r="r" b="b"/>
            <a:pathLst>
              <a:path w="3651821" h="1267486">
                <a:moveTo>
                  <a:pt x="3651822" y="0"/>
                </a:moveTo>
                <a:lnTo>
                  <a:pt x="0" y="0"/>
                </a:lnTo>
                <a:lnTo>
                  <a:pt x="0" y="1267487"/>
                </a:lnTo>
                <a:lnTo>
                  <a:pt x="3651822" y="1267487"/>
                </a:lnTo>
                <a:lnTo>
                  <a:pt x="3651822" y="0"/>
                </a:lnTo>
                <a:close/>
              </a:path>
            </a:pathLst>
          </a:custGeom>
          <a:blipFill>
            <a:blip r:embed="rId3">
              <a:alphaModFix amt="51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6665683" y="5927239"/>
            <a:ext cx="3637986" cy="3693167"/>
          </a:xfrm>
          <a:custGeom>
            <a:avLst/>
            <a:gdLst/>
            <a:ahLst/>
            <a:cxnLst/>
            <a:rect l="l" t="t" r="r" b="b"/>
            <a:pathLst>
              <a:path w="3637986" h="3693167">
                <a:moveTo>
                  <a:pt x="3637986" y="0"/>
                </a:moveTo>
                <a:lnTo>
                  <a:pt x="0" y="0"/>
                </a:lnTo>
                <a:lnTo>
                  <a:pt x="0" y="3693167"/>
                </a:lnTo>
                <a:lnTo>
                  <a:pt x="3637986" y="3693167"/>
                </a:lnTo>
                <a:lnTo>
                  <a:pt x="3637986" y="0"/>
                </a:lnTo>
                <a:close/>
              </a:path>
            </a:pathLst>
          </a:custGeom>
          <a:blipFill>
            <a:blip r:embed="rId4"/>
            <a:stretch>
              <a:fillRect l="-212663" t="-151975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809201" y="495300"/>
            <a:ext cx="8291047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6</a:t>
            </a:r>
            <a:r>
              <a:rPr lang="en-US" sz="5200" i="1" dirty="0" smtClean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. </a:t>
            </a:r>
            <a:r>
              <a:rPr lang="en-US" sz="5200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Mô</a:t>
            </a:r>
            <a:r>
              <a:rPr lang="en-US" sz="5200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200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hình</a:t>
            </a:r>
            <a:r>
              <a:rPr lang="en-US" sz="5200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200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hóa</a:t>
            </a:r>
            <a:r>
              <a:rPr lang="en-US" sz="5200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200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yêu</a:t>
            </a:r>
            <a:r>
              <a:rPr lang="en-US" sz="5200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200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cầu</a:t>
            </a:r>
            <a:endParaRPr lang="en-US" sz="5200" i="1" dirty="0">
              <a:solidFill>
                <a:srgbClr val="0E2C4B"/>
              </a:solidFill>
              <a:latin typeface="Times New Roman" panose="02020603050405020304" charset="0"/>
              <a:ea typeface="Fraunces Italics"/>
              <a:cs typeface="Times New Roman" panose="02020603050405020304" charset="0"/>
              <a:sym typeface="Fraunces Italic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223125" y="1370965"/>
            <a:ext cx="10913745" cy="563753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r>
              <a:rPr lang="vi-VN" sz="3200" dirty="0" smtClean="0">
                <a:latin typeface="+mj-lt"/>
              </a:rPr>
              <a:t>Các tác nhân là những người hoặc hệ thống bên ngoài tương tác với hệ thống phần mềm:</a:t>
            </a:r>
          </a:p>
          <a:p>
            <a:r>
              <a:rPr lang="vi-VN" sz="3200" b="1" dirty="0" smtClean="0">
                <a:latin typeface="+mj-lt"/>
              </a:rPr>
              <a:t>Khách </a:t>
            </a:r>
            <a:r>
              <a:rPr lang="vi-VN" sz="3200" b="1" dirty="0">
                <a:latin typeface="+mj-lt"/>
              </a:rPr>
              <a:t>hàng (Customer):</a:t>
            </a:r>
            <a:r>
              <a:rPr lang="vi-VN" sz="3200" dirty="0">
                <a:latin typeface="+mj-lt"/>
              </a:rPr>
              <a:t> Người dùng cuối, thực hiện các nghiệp vụ mua sắm.</a:t>
            </a:r>
          </a:p>
          <a:p>
            <a:r>
              <a:rPr lang="vi-VN" sz="3200" b="1" dirty="0">
                <a:latin typeface="+mj-lt"/>
              </a:rPr>
              <a:t>Quản trị viên (Admin):</a:t>
            </a:r>
            <a:r>
              <a:rPr lang="vi-VN" sz="3200" dirty="0">
                <a:latin typeface="+mj-lt"/>
              </a:rPr>
              <a:t> Người quản lý hệ thống, xử lý các nghiệp vụ nội bộ.</a:t>
            </a:r>
          </a:p>
          <a:p>
            <a:r>
              <a:rPr lang="vi-VN" sz="3200" b="1" dirty="0">
                <a:latin typeface="+mj-lt"/>
              </a:rPr>
              <a:t>Hệ thống thanh toán (Payment System):</a:t>
            </a:r>
            <a:r>
              <a:rPr lang="vi-VN" sz="3200" dirty="0">
                <a:latin typeface="+mj-lt"/>
              </a:rPr>
              <a:t> Cổng thanh toán bên ngoài, xử lý các giao dịch.</a:t>
            </a:r>
          </a:p>
          <a:p>
            <a:r>
              <a:rPr lang="vi-VN" sz="3200" b="1" dirty="0">
                <a:latin typeface="+mj-lt"/>
              </a:rPr>
              <a:t>Chatbot:</a:t>
            </a:r>
            <a:r>
              <a:rPr lang="vi-VN" sz="3200" dirty="0">
                <a:latin typeface="+mj-lt"/>
              </a:rPr>
              <a:t> Hệ thống tự động hỗ trợ khách hàng, trả lời câu hỏi, hướng dẫn sử dụng và xử lý các yêu cầu đơn giản.</a:t>
            </a:r>
          </a:p>
          <a:p>
            <a:pPr algn="ctr">
              <a:lnSpc>
                <a:spcPts val="3985"/>
              </a:lnSpc>
            </a:pPr>
            <a:endParaRPr lang="en-US" sz="2845" dirty="0">
              <a:solidFill>
                <a:srgbClr val="0E2C4B"/>
              </a:solidFill>
              <a:latin typeface="+mj-lt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193694" y="619730"/>
            <a:ext cx="0" cy="9047539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8792585" y="2000920"/>
            <a:ext cx="8629650" cy="6467757"/>
          </a:xfrm>
          <a:custGeom>
            <a:avLst/>
            <a:gdLst/>
            <a:ahLst/>
            <a:cxnLst/>
            <a:rect l="l" t="t" r="r" b="b"/>
            <a:pathLst>
              <a:path w="8629650" h="6467757">
                <a:moveTo>
                  <a:pt x="0" y="0"/>
                </a:moveTo>
                <a:lnTo>
                  <a:pt x="8629650" y="0"/>
                </a:lnTo>
                <a:lnTo>
                  <a:pt x="8629650" y="6467757"/>
                </a:lnTo>
                <a:lnTo>
                  <a:pt x="0" y="64677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5594844"/>
            <a:ext cx="6093070" cy="4058802"/>
          </a:xfrm>
          <a:custGeom>
            <a:avLst/>
            <a:gdLst/>
            <a:ahLst/>
            <a:cxnLst/>
            <a:rect l="l" t="t" r="r" b="b"/>
            <a:pathLst>
              <a:path w="6093070" h="4058802">
                <a:moveTo>
                  <a:pt x="0" y="0"/>
                </a:moveTo>
                <a:lnTo>
                  <a:pt x="6093070" y="0"/>
                </a:lnTo>
                <a:lnTo>
                  <a:pt x="6093070" y="4058802"/>
                </a:lnTo>
                <a:lnTo>
                  <a:pt x="0" y="40588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28700"/>
            <a:ext cx="6059285" cy="1723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720"/>
              </a:lnSpc>
              <a:spcBef>
                <a:spcPct val="0"/>
              </a:spcBef>
            </a:pPr>
            <a:r>
              <a:rPr lang="en-US" sz="5600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7</a:t>
            </a:r>
            <a:r>
              <a:rPr lang="en-US" sz="5600" i="1" dirty="0" smtClean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. </a:t>
            </a:r>
            <a:r>
              <a:rPr lang="en-US" sz="5600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Mô</a:t>
            </a:r>
            <a:r>
              <a:rPr lang="en-US" sz="5600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600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hình</a:t>
            </a:r>
            <a:r>
              <a:rPr lang="en-US" sz="5600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600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hóa</a:t>
            </a:r>
            <a:r>
              <a:rPr lang="en-US" sz="5600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600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yêu</a:t>
            </a:r>
            <a:r>
              <a:rPr lang="en-US" sz="5600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600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cầu</a:t>
            </a:r>
            <a:endParaRPr lang="en-US" sz="5600" i="1" dirty="0">
              <a:solidFill>
                <a:srgbClr val="0E2C4B"/>
              </a:solidFill>
              <a:latin typeface="Times New Roman" panose="02020603050405020304" charset="0"/>
              <a:ea typeface="Fraunces Italics"/>
              <a:cs typeface="Times New Roman" panose="02020603050405020304" charset="0"/>
              <a:sym typeface="Fraunces Itali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2964523"/>
            <a:ext cx="6059285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00"/>
              </a:lnSpc>
              <a:spcBef>
                <a:spcPct val="0"/>
              </a:spcBef>
            </a:pPr>
            <a:r>
              <a:rPr lang="en-US" sz="3000" b="1" dirty="0" err="1" smtClean="0">
                <a:solidFill>
                  <a:srgbClr val="0E2C4B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Cấu</a:t>
            </a:r>
            <a:r>
              <a:rPr lang="en-US" sz="3000" b="1" dirty="0" smtClean="0">
                <a:solidFill>
                  <a:srgbClr val="0E2C4B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 </a:t>
            </a:r>
            <a:r>
              <a:rPr lang="en-US" sz="3000" b="1" dirty="0" err="1">
                <a:solidFill>
                  <a:srgbClr val="0E2C4B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trúc</a:t>
            </a:r>
            <a:r>
              <a:rPr lang="en-US" sz="3000" b="1" dirty="0">
                <a:solidFill>
                  <a:srgbClr val="0E2C4B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 </a:t>
            </a:r>
            <a:r>
              <a:rPr lang="en-US" sz="3000" b="1" dirty="0" err="1">
                <a:solidFill>
                  <a:srgbClr val="0E2C4B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các</a:t>
            </a:r>
            <a:r>
              <a:rPr lang="en-US" sz="3000" b="1" dirty="0">
                <a:solidFill>
                  <a:srgbClr val="0E2C4B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 Use Cases (Use Case Diagram)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136098"/>
            <a:ext cx="6059285" cy="807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60"/>
              </a:lnSpc>
              <a:spcBef>
                <a:spcPct val="0"/>
              </a:spcBef>
            </a:pPr>
            <a:r>
              <a:rPr lang="en-US" sz="2100" u="none">
                <a:solidFill>
                  <a:srgbClr val="0E2C4B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Sơ đồ này thể hiện mối quan hệ giữa các tác nhân và các use case chính của hệ thống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215749"/>
            <a:ext cx="6059285" cy="379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20"/>
              </a:lnSpc>
            </a:pPr>
            <a:r>
              <a:rPr lang="en-US" sz="2400" b="1">
                <a:solidFill>
                  <a:srgbClr val="0E2C4B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Tác nhân “Khách hàng”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2102" y="587194"/>
            <a:ext cx="7125815" cy="5609586"/>
            <a:chOff x="0" y="0"/>
            <a:chExt cx="9501087" cy="7479448"/>
          </a:xfrm>
        </p:grpSpPr>
        <p:sp>
          <p:nvSpPr>
            <p:cNvPr id="3" name="TextBox 3"/>
            <p:cNvSpPr txBox="1"/>
            <p:nvPr/>
          </p:nvSpPr>
          <p:spPr>
            <a:xfrm>
              <a:off x="137399" y="0"/>
              <a:ext cx="8802144" cy="28710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490"/>
                </a:lnSpc>
              </a:pPr>
              <a:r>
                <a:rPr lang="en-US" sz="7075" b="1">
                  <a:solidFill>
                    <a:srgbClr val="000000"/>
                  </a:solidFill>
                  <a:latin typeface="Canva Sans Bold" panose="020B0803030501040103"/>
                  <a:ea typeface="Canva Sans Bold" panose="020B0803030501040103"/>
                  <a:cs typeface="Canva Sans Bold" panose="020B0803030501040103"/>
                  <a:sym typeface="Canva Sans Bold" panose="020B0803030501040103"/>
                </a:rPr>
                <a:t>Tác nhân “Quản trị viên”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37399" y="3639933"/>
              <a:ext cx="8802144" cy="38395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50"/>
                </a:lnSpc>
              </a:pPr>
              <a:r>
                <a:rPr lang="en-US" sz="2500">
                  <a:solidFill>
                    <a:srgbClr val="000000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-Đăng nhập (Log in)</a:t>
              </a:r>
            </a:p>
            <a:p>
              <a:pPr marL="0" lvl="0" indent="0" algn="l">
                <a:lnSpc>
                  <a:spcPts val="3250"/>
                </a:lnSpc>
              </a:pPr>
              <a:r>
                <a:rPr lang="en-US" sz="2500">
                  <a:solidFill>
                    <a:srgbClr val="000000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-Quản lý sản phẩm (Product Management)</a:t>
              </a:r>
            </a:p>
            <a:p>
              <a:pPr marL="0" lvl="0" indent="0" algn="l">
                <a:lnSpc>
                  <a:spcPts val="3250"/>
                </a:lnSpc>
              </a:pPr>
              <a:r>
                <a:rPr lang="en-US" sz="2500">
                  <a:solidFill>
                    <a:srgbClr val="000000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-Quản lý khách hàng (Customer Management)</a:t>
              </a:r>
            </a:p>
            <a:p>
              <a:pPr marL="0" lvl="0" indent="0" algn="l">
                <a:lnSpc>
                  <a:spcPts val="3250"/>
                </a:lnSpc>
              </a:pPr>
              <a:r>
                <a:rPr lang="en-US" sz="2500">
                  <a:solidFill>
                    <a:srgbClr val="000000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-Quản lý đơn hàng( Order Management)</a:t>
              </a:r>
            </a:p>
            <a:p>
              <a:pPr marL="0" lvl="0" indent="0" algn="l">
                <a:lnSpc>
                  <a:spcPts val="3250"/>
                </a:lnSpc>
              </a:pPr>
              <a:r>
                <a:rPr lang="en-US" sz="2500">
                  <a:solidFill>
                    <a:srgbClr val="000000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-Quản lý bình luận(Comment Management)</a:t>
              </a:r>
            </a:p>
            <a:p>
              <a:pPr marL="0" lvl="0" indent="0" algn="l">
                <a:lnSpc>
                  <a:spcPts val="3250"/>
                </a:lnSpc>
              </a:pPr>
              <a:r>
                <a:rPr lang="en-US" sz="2500">
                  <a:solidFill>
                    <a:srgbClr val="000000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-Thống Kê Đơn Hàng (Analyst)</a:t>
              </a: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3228938"/>
              <a:ext cx="9501087" cy="0"/>
            </a:xfrm>
            <a:prstGeom prst="line">
              <a:avLst/>
            </a:prstGeom>
            <a:ln w="118729" cap="flat">
              <a:solidFill>
                <a:srgbClr val="3A414A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6" name="Freeform 6"/>
          <p:cNvSpPr/>
          <p:nvPr/>
        </p:nvSpPr>
        <p:spPr>
          <a:xfrm>
            <a:off x="7787917" y="392412"/>
            <a:ext cx="10076420" cy="9502176"/>
          </a:xfrm>
          <a:custGeom>
            <a:avLst/>
            <a:gdLst/>
            <a:ahLst/>
            <a:cxnLst/>
            <a:rect l="l" t="t" r="r" b="b"/>
            <a:pathLst>
              <a:path w="10076420" h="9502176">
                <a:moveTo>
                  <a:pt x="0" y="0"/>
                </a:moveTo>
                <a:lnTo>
                  <a:pt x="10076421" y="0"/>
                </a:lnTo>
                <a:lnTo>
                  <a:pt x="10076421" y="9502176"/>
                </a:lnTo>
                <a:lnTo>
                  <a:pt x="0" y="95021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61152" y="6496751"/>
            <a:ext cx="5051556" cy="3397838"/>
          </a:xfrm>
          <a:custGeom>
            <a:avLst/>
            <a:gdLst/>
            <a:ahLst/>
            <a:cxnLst/>
            <a:rect l="l" t="t" r="r" b="b"/>
            <a:pathLst>
              <a:path w="5051556" h="3397838">
                <a:moveTo>
                  <a:pt x="0" y="0"/>
                </a:moveTo>
                <a:lnTo>
                  <a:pt x="5051556" y="0"/>
                </a:lnTo>
                <a:lnTo>
                  <a:pt x="5051556" y="3397837"/>
                </a:lnTo>
                <a:lnTo>
                  <a:pt x="0" y="33978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441" b="-9441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7885393" y="921042"/>
            <a:ext cx="9882135" cy="8533269"/>
            <a:chOff x="0" y="0"/>
            <a:chExt cx="13176180" cy="11377692"/>
          </a:xfrm>
        </p:grpSpPr>
        <p:sp>
          <p:nvSpPr>
            <p:cNvPr id="9" name="TextBox 9"/>
            <p:cNvSpPr txBox="1"/>
            <p:nvPr/>
          </p:nvSpPr>
          <p:spPr>
            <a:xfrm>
              <a:off x="0" y="5523202"/>
              <a:ext cx="834332" cy="473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70"/>
                </a:lnSpc>
              </a:pPr>
              <a:r>
                <a:rPr lang="en-US" sz="1625" spc="56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Admin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5493494" y="8392514"/>
              <a:ext cx="730054" cy="361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710"/>
                </a:lnSpc>
              </a:pPr>
              <a:r>
                <a:rPr lang="en-US" sz="1220" spc="36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Analyst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5709968" y="475748"/>
              <a:ext cx="544010" cy="361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710"/>
                </a:lnSpc>
              </a:pPr>
              <a:r>
                <a:rPr lang="en-US" sz="1220" spc="39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Login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5441540" y="4369932"/>
              <a:ext cx="1030458" cy="3329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85"/>
                </a:lnSpc>
              </a:pPr>
              <a:r>
                <a:rPr lang="en-US" sz="1220" spc="40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Customer 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5277020" y="4621041"/>
              <a:ext cx="1296927" cy="3329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85"/>
                </a:lnSpc>
              </a:pPr>
              <a:r>
                <a:rPr lang="en-US" sz="1220" spc="41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Management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5474939" y="10802304"/>
              <a:ext cx="1026396" cy="3329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30"/>
                </a:lnSpc>
              </a:pPr>
              <a:r>
                <a:rPr lang="en-US" sz="1220" spc="42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Comment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5307945" y="11044755"/>
              <a:ext cx="1296927" cy="3329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30"/>
                </a:lnSpc>
              </a:pPr>
              <a:r>
                <a:rPr lang="en-US" sz="1220" spc="41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Management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4907158" y="6413323"/>
              <a:ext cx="1926537" cy="361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710"/>
                </a:lnSpc>
              </a:pPr>
              <a:r>
                <a:rPr lang="en-US" sz="1220" spc="36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Order Management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4865100" y="2454940"/>
              <a:ext cx="2138517" cy="361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710"/>
                </a:lnSpc>
              </a:pPr>
              <a:r>
                <a:rPr lang="en-US" sz="1220" spc="40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Product Management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236132" y="-19050"/>
              <a:ext cx="628476" cy="361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710"/>
                </a:lnSpc>
              </a:pPr>
              <a:r>
                <a:rPr lang="en-US" sz="1220" spc="42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Check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9778444" y="2207541"/>
              <a:ext cx="1568984" cy="361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710"/>
                </a:lnSpc>
              </a:pPr>
              <a:r>
                <a:rPr lang="en-US" sz="1220" spc="37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Show errorerror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35969" y="231648"/>
              <a:ext cx="1395000" cy="382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815"/>
                </a:lnSpc>
              </a:pPr>
              <a:r>
                <a:rPr lang="en-US" sz="1300" spc="93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&lt;&lt;include&gt;&gt;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733691" y="1159394"/>
              <a:ext cx="1344180" cy="382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815"/>
                </a:lnSpc>
              </a:pPr>
              <a:r>
                <a:rPr lang="en-US" sz="1300" spc="94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&lt;&lt;extend&gt;&gt;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9011507" y="5434592"/>
              <a:ext cx="4164673" cy="7863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885"/>
                </a:lnSpc>
              </a:pPr>
              <a:r>
                <a:rPr lang="en-US" sz="1560" b="1" spc="1">
                  <a:solidFill>
                    <a:srgbClr val="000000">
                      <a:alpha val="0"/>
                    </a:srgbClr>
                  </a:solidFill>
                  <a:latin typeface="Helvetica World Bold" panose="020B0800040000020004" charset="-122"/>
                  <a:ea typeface="Helvetica World Bold" panose="020B0800040000020004" charset="-122"/>
                  <a:cs typeface="Helvetica World Bold" panose="020B0800040000020004" charset="-122"/>
                  <a:sym typeface="Helvetica World Bold" panose="020B0800040000020004" charset="-122"/>
                </a:rPr>
                <a:t>Order approval</a:t>
              </a:r>
              <a:r>
                <a:rPr lang="en-US" sz="1560" spc="1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 , </a:t>
              </a:r>
              <a:r>
                <a:rPr lang="en-US" sz="1560" b="1" spc="1">
                  <a:solidFill>
                    <a:srgbClr val="000000">
                      <a:alpha val="0"/>
                    </a:srgbClr>
                  </a:solidFill>
                  <a:latin typeface="Helvetica World Bold" panose="020B0800040000020004" charset="-122"/>
                  <a:ea typeface="Helvetica World Bold" panose="020B0800040000020004" charset="-122"/>
                  <a:cs typeface="Helvetica World Bold" panose="020B0800040000020004" charset="-122"/>
                  <a:sym typeface="Helvetica World Bold" panose="020B0800040000020004" charset="-122"/>
                </a:rPr>
                <a:t>Status update</a:t>
              </a:r>
              <a:r>
                <a:rPr lang="en-US" sz="1560" spc="1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 , </a:t>
              </a:r>
              <a:r>
                <a:rPr lang="en-US" sz="1560" b="1" spc="1">
                  <a:solidFill>
                    <a:srgbClr val="000000">
                      <a:alpha val="0"/>
                    </a:srgbClr>
                  </a:solidFill>
                  <a:latin typeface="Helvetica World Bold" panose="020B0800040000020004" charset="-122"/>
                  <a:ea typeface="Helvetica World Bold" panose="020B0800040000020004" charset="-122"/>
                  <a:cs typeface="Helvetica World Bold" panose="020B0800040000020004" charset="-122"/>
                  <a:sym typeface="Helvetica World Bold" panose="020B0800040000020004" charset="-122"/>
                </a:rPr>
                <a:t>Payment confirmation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9011507" y="7668357"/>
              <a:ext cx="3153739" cy="807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25"/>
                </a:lnSpc>
              </a:pPr>
              <a:r>
                <a:rPr lang="en-US" sz="1460" spc="36">
                  <a:solidFill>
                    <a:srgbClr val="000000">
                      <a:alpha val="0"/>
                    </a:srgbClr>
                  </a:solidFill>
                  <a:latin typeface="Helvetica World" panose="020B0500040000020004" charset="-122"/>
                  <a:ea typeface="Helvetica World" panose="020B0500040000020004" charset="-122"/>
                  <a:cs typeface="Helvetica World" panose="020B0500040000020004" charset="-122"/>
                  <a:sym typeface="Helvetica World" panose="020B0500040000020004" charset="-122"/>
                </a:rPr>
                <a:t>Sales revenue, Number of products sold </a:t>
              </a: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0246505"/>
              </p:ext>
            </p:extLst>
          </p:nvPr>
        </p:nvGraphicFramePr>
        <p:xfrm>
          <a:off x="1447800" y="2552700"/>
          <a:ext cx="15468600" cy="6217920"/>
        </p:xfrm>
        <a:graphic>
          <a:graphicData uri="http://schemas.openxmlformats.org/drawingml/2006/table">
            <a:tbl>
              <a:tblPr/>
              <a:tblGrid>
                <a:gridCol w="5156200">
                  <a:extLst>
                    <a:ext uri="{9D8B030D-6E8A-4147-A177-3AD203B41FA5}">
                      <a16:colId xmlns:a16="http://schemas.microsoft.com/office/drawing/2014/main" val="963624469"/>
                    </a:ext>
                  </a:extLst>
                </a:gridCol>
                <a:gridCol w="5156200">
                  <a:extLst>
                    <a:ext uri="{9D8B030D-6E8A-4147-A177-3AD203B41FA5}">
                      <a16:colId xmlns:a16="http://schemas.microsoft.com/office/drawing/2014/main" val="2948701872"/>
                    </a:ext>
                  </a:extLst>
                </a:gridCol>
                <a:gridCol w="5156200">
                  <a:extLst>
                    <a:ext uri="{9D8B030D-6E8A-4147-A177-3AD203B41FA5}">
                      <a16:colId xmlns:a16="http://schemas.microsoft.com/office/drawing/2014/main" val="4294673231"/>
                    </a:ext>
                  </a:extLst>
                </a:gridCol>
              </a:tblGrid>
              <a:tr h="541458"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 thể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Mô tả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Quan hệ chính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7411258"/>
                  </a:ext>
                </a:extLst>
              </a:tr>
              <a:tr h="943924">
                <a:tc>
                  <a:txBody>
                    <a:bodyPr/>
                    <a:lstStyle/>
                    <a:p>
                      <a:r>
                        <a:rPr lang="en-US" sz="3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Customer</a:t>
                      </a:r>
                      <a:endParaRPr lang="en-US" sz="3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vi-VN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 dùng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Customer → N Order, 1 Customer → N Review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1496531"/>
                  </a:ext>
                </a:extLst>
              </a:tr>
              <a:tr h="1348463"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  <a:endParaRPr lang="en-US" sz="3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Sản</a:t>
                      </a:r>
                      <a:r>
                        <a:rPr lang="en-US" sz="3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3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phẩm</a:t>
                      </a:r>
                      <a:r>
                        <a:rPr lang="en-US" sz="3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3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hoa</a:t>
                      </a:r>
                      <a:endParaRPr lang="en-US" sz="3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Category → N Product, N OrderDetail → 1 Product, N Review → 1 Product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8036336"/>
                  </a:ext>
                </a:extLst>
              </a:tr>
              <a:tr h="541458">
                <a:tc>
                  <a:txBody>
                    <a:bodyPr/>
                    <a:lstStyle/>
                    <a:p>
                      <a:r>
                        <a:rPr lang="en-US" sz="3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Category</a:t>
                      </a:r>
                      <a:endParaRPr lang="en-US" sz="3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Loại hoa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Category → N Product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395122"/>
                  </a:ext>
                </a:extLst>
              </a:tr>
              <a:tr h="943924">
                <a:tc>
                  <a:txBody>
                    <a:bodyPr/>
                    <a:lstStyle/>
                    <a:p>
                      <a:r>
                        <a:rPr lang="en-US" sz="3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Order</a:t>
                      </a:r>
                      <a:endParaRPr lang="en-US" sz="3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vi-VN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Đơn hàng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Order → N OrderDetail, 1 Order → 1 Payment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698936"/>
                  </a:ext>
                </a:extLst>
              </a:tr>
              <a:tr h="541458">
                <a:tc>
                  <a:txBody>
                    <a:bodyPr/>
                    <a:lstStyle/>
                    <a:p>
                      <a:r>
                        <a:rPr lang="en-US" sz="3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Payment</a:t>
                      </a:r>
                      <a:endParaRPr lang="en-US" sz="3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Thanh toán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Order → 1 Payment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3092289"/>
                  </a:ext>
                </a:extLst>
              </a:tr>
              <a:tr h="541458"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Admin</a:t>
                      </a:r>
                      <a:endParaRPr lang="en-US" sz="3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Quản lý hệ thống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Quản lý dữ liệu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826691"/>
                  </a:ext>
                </a:extLst>
              </a:tr>
              <a:tr h="541458">
                <a:tc>
                  <a:txBody>
                    <a:bodyPr/>
                    <a:lstStyle/>
                    <a:p>
                      <a:r>
                        <a:rPr lang="en-US" sz="3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Chatbot</a:t>
                      </a:r>
                      <a:endParaRPr lang="en-US" sz="3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Hỗ trợ khách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vi-VN" sz="3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Tương tác với Customer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8230936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 flipH="1">
            <a:off x="1143000" y="952500"/>
            <a:ext cx="10546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8. ERD </a:t>
            </a:r>
            <a:r>
              <a:rPr lang="en-US" sz="3600" b="1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– </a:t>
            </a:r>
            <a:r>
              <a:rPr lang="en-US" sz="3600" b="1" i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Quan</a:t>
            </a:r>
            <a:r>
              <a:rPr lang="en-US" sz="3600" b="1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i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hệ</a:t>
            </a:r>
            <a:r>
              <a:rPr lang="en-US" sz="3600" b="1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i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dữ</a:t>
            </a:r>
            <a:r>
              <a:rPr lang="en-US" sz="3600" b="1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i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liệu</a:t>
            </a:r>
            <a:r>
              <a:rPr lang="en-US" sz="3600" b="1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i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chính</a:t>
            </a:r>
            <a:endParaRPr lang="en-US" sz="3600" b="1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064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162800" y="1790700"/>
            <a:ext cx="10675620" cy="7256780"/>
          </a:xfrm>
          <a:custGeom>
            <a:avLst/>
            <a:gdLst/>
            <a:ahLst/>
            <a:cxnLst/>
            <a:rect l="l" t="t" r="r" b="b"/>
            <a:pathLst>
              <a:path w="8527484" h="6795807">
                <a:moveTo>
                  <a:pt x="0" y="0"/>
                </a:moveTo>
                <a:lnTo>
                  <a:pt x="8527483" y="0"/>
                </a:lnTo>
                <a:lnTo>
                  <a:pt x="8527483" y="6795806"/>
                </a:lnTo>
                <a:lnTo>
                  <a:pt x="0" y="67958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25" r="-2025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04878" y="266700"/>
            <a:ext cx="9437593" cy="240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 b="1" i="1" dirty="0" smtClean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9. </a:t>
            </a:r>
            <a:r>
              <a:rPr lang="en-US" sz="5200" b="1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Mô</a:t>
            </a:r>
            <a:r>
              <a:rPr lang="en-US" sz="5200" b="1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200" b="1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hình</a:t>
            </a:r>
            <a:r>
              <a:rPr lang="en-US" sz="5200" b="1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200" b="1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thiết</a:t>
            </a:r>
            <a:r>
              <a:rPr lang="en-US" sz="5200" b="1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200" b="1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kế</a:t>
            </a:r>
            <a:r>
              <a:rPr lang="en-US" sz="5200" b="1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200" b="1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hệ</a:t>
            </a:r>
            <a:r>
              <a:rPr lang="en-US" sz="5200" b="1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 </a:t>
            </a:r>
            <a:r>
              <a:rPr lang="en-US" sz="5200" b="1" i="1" dirty="0" err="1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thống</a:t>
            </a:r>
            <a:r>
              <a:rPr lang="en-US" sz="5200" b="1" i="1" dirty="0">
                <a:solidFill>
                  <a:srgbClr val="0E2C4B"/>
                </a:solidFill>
                <a:latin typeface="Times New Roman" panose="02020603050405020304" charset="0"/>
                <a:ea typeface="Fraunces Italics"/>
                <a:cs typeface="Times New Roman" panose="02020603050405020304" charset="0"/>
                <a:sym typeface="Fraunces Italics"/>
              </a:rPr>
              <a:t>- Class Diagram</a:t>
            </a:r>
          </a:p>
          <a:p>
            <a:pPr algn="l">
              <a:lnSpc>
                <a:spcPts val="6240"/>
              </a:lnSpc>
            </a:pPr>
            <a:endParaRPr lang="en-US" sz="5200" b="1" i="1" dirty="0">
              <a:solidFill>
                <a:srgbClr val="0E2C4B"/>
              </a:solidFill>
              <a:latin typeface="Times New Roman" panose="02020603050405020304" charset="0"/>
              <a:ea typeface="Fraunces Italics"/>
              <a:cs typeface="Times New Roman" panose="02020603050405020304" charset="0"/>
              <a:sym typeface="Fraunces Italic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0922" y="9248074"/>
            <a:ext cx="8633579" cy="414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35"/>
              </a:lnSpc>
              <a:spcBef>
                <a:spcPct val="0"/>
              </a:spcBef>
            </a:pPr>
            <a:r>
              <a:rPr lang="en-US" sz="2695" b="1" i="1">
                <a:solidFill>
                  <a:srgbClr val="0E2C4B"/>
                </a:solidFill>
                <a:latin typeface="Times New Roman" panose="02020603050405020304" charset="0"/>
                <a:ea typeface="Fraunces Bold Italics"/>
                <a:cs typeface="Times New Roman" panose="02020603050405020304" charset="0"/>
                <a:sym typeface="Fraunces Bold Italics"/>
              </a:rPr>
              <a:t>Sơ đồ lớp thể hiện các thành phần chính của hệ thống</a:t>
            </a:r>
          </a:p>
        </p:txBody>
      </p:sp>
      <p:sp>
        <p:nvSpPr>
          <p:cNvPr id="13" name="Text Box 12"/>
          <p:cNvSpPr txBox="1"/>
          <p:nvPr/>
        </p:nvSpPr>
        <p:spPr>
          <a:xfrm>
            <a:off x="541020" y="2781300"/>
            <a:ext cx="6343650" cy="612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b="1" dirty="0"/>
              <a:t>Customer:</a:t>
            </a:r>
            <a:r>
              <a:rPr lang="en-US" altLang="en-US" sz="2800" dirty="0"/>
              <a:t> </a:t>
            </a:r>
            <a:r>
              <a:rPr lang="en-US" altLang="en-US" sz="2800" dirty="0" err="1"/>
              <a:t>Lưu</a:t>
            </a:r>
            <a:r>
              <a:rPr lang="en-US" altLang="en-US" sz="2800" dirty="0"/>
              <a:t> </a:t>
            </a:r>
            <a:r>
              <a:rPr lang="en-US" altLang="en-US" sz="2800" dirty="0" err="1"/>
              <a:t>thông</a:t>
            </a:r>
            <a:r>
              <a:rPr lang="en-US" altLang="en-US" sz="2800" dirty="0"/>
              <a:t> tin </a:t>
            </a:r>
            <a:r>
              <a:rPr lang="en-US" altLang="en-US" sz="2800" dirty="0" err="1"/>
              <a:t>khách</a:t>
            </a:r>
            <a:r>
              <a:rPr lang="en-US" altLang="en-US" sz="2800" dirty="0"/>
              <a:t> </a:t>
            </a:r>
            <a:r>
              <a:rPr lang="en-US" altLang="en-US" sz="2800" dirty="0" err="1"/>
              <a:t>hàng</a:t>
            </a:r>
            <a:r>
              <a:rPr lang="en-US" altLang="en-US" sz="2800" dirty="0"/>
              <a:t> (</a:t>
            </a:r>
            <a:r>
              <a:rPr lang="en-US" altLang="en-US" sz="2800" dirty="0" err="1"/>
              <a:t>tên</a:t>
            </a:r>
            <a:r>
              <a:rPr lang="en-US" altLang="en-US" sz="2800" dirty="0"/>
              <a:t>, SĐT, </a:t>
            </a:r>
            <a:r>
              <a:rPr lang="en-US" altLang="en-US" sz="2800" dirty="0" err="1"/>
              <a:t>địa</a:t>
            </a:r>
            <a:r>
              <a:rPr lang="en-US" altLang="en-US" sz="2800" dirty="0"/>
              <a:t> </a:t>
            </a:r>
            <a:r>
              <a:rPr lang="en-US" altLang="en-US" sz="2800" dirty="0" err="1"/>
              <a:t>chỉ</a:t>
            </a:r>
            <a:r>
              <a:rPr lang="en-US" altLang="en-US" sz="2800" dirty="0"/>
              <a:t>), </a:t>
            </a:r>
            <a:r>
              <a:rPr lang="en-US" altLang="en-US" sz="2800" dirty="0" err="1"/>
              <a:t>gắn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với</a:t>
            </a:r>
            <a:r>
              <a:rPr lang="en-US" altLang="en-US" sz="2800" dirty="0"/>
              <a:t> </a:t>
            </a:r>
            <a:r>
              <a:rPr lang="en-US" altLang="en-US" sz="2800" dirty="0" err="1"/>
              <a:t>một</a:t>
            </a:r>
            <a:r>
              <a:rPr lang="en-US" altLang="en-US" sz="2800" dirty="0"/>
              <a:t> User.</a:t>
            </a:r>
          </a:p>
          <a:p>
            <a:endParaRPr lang="en-US" altLang="en-US" sz="2800" dirty="0"/>
          </a:p>
          <a:p>
            <a:r>
              <a:rPr lang="en-US" altLang="en-US" sz="2800" b="1" dirty="0"/>
              <a:t>Order:</a:t>
            </a:r>
            <a:r>
              <a:rPr lang="en-US" altLang="en-US" sz="2800" dirty="0"/>
              <a:t> </a:t>
            </a:r>
            <a:r>
              <a:rPr lang="en-US" altLang="en-US" sz="2800" dirty="0" err="1"/>
              <a:t>Đại</a:t>
            </a:r>
            <a:r>
              <a:rPr lang="en-US" altLang="en-US" sz="2800" dirty="0"/>
              <a:t> </a:t>
            </a:r>
            <a:r>
              <a:rPr lang="en-US" altLang="en-US" sz="2800" dirty="0" err="1"/>
              <a:t>diện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đơn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hàng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một</a:t>
            </a:r>
            <a:r>
              <a:rPr lang="en-US" altLang="en-US" sz="2800" dirty="0"/>
              <a:t> </a:t>
            </a:r>
            <a:r>
              <a:rPr lang="en-US" altLang="en-US" sz="2800" dirty="0" err="1"/>
              <a:t>khách</a:t>
            </a:r>
            <a:r>
              <a:rPr lang="en-US" altLang="en-US" sz="2800" dirty="0"/>
              <a:t> </a:t>
            </a:r>
            <a:r>
              <a:rPr lang="en-US" altLang="en-US" sz="2800" dirty="0" err="1"/>
              <a:t>hàng</a:t>
            </a:r>
            <a:r>
              <a:rPr lang="en-US" altLang="en-US" sz="2800" dirty="0"/>
              <a:t> </a:t>
            </a:r>
            <a:r>
              <a:rPr lang="en-US" altLang="en-US" sz="2800" dirty="0" err="1"/>
              <a:t>có</a:t>
            </a:r>
            <a:r>
              <a:rPr lang="en-US" altLang="en-US" sz="2800" dirty="0"/>
              <a:t> </a:t>
            </a:r>
            <a:r>
              <a:rPr lang="en-US" altLang="en-US" sz="2800" dirty="0" err="1"/>
              <a:t>thể</a:t>
            </a:r>
            <a:r>
              <a:rPr lang="en-US" altLang="en-US" sz="2800" dirty="0"/>
              <a:t> </a:t>
            </a:r>
            <a:r>
              <a:rPr lang="en-US" altLang="en-US" sz="2800" dirty="0" err="1"/>
              <a:t>có</a:t>
            </a:r>
            <a:r>
              <a:rPr lang="en-US" altLang="en-US" sz="2800" dirty="0"/>
              <a:t> </a:t>
            </a:r>
            <a:r>
              <a:rPr lang="en-US" altLang="en-US" sz="2800" dirty="0" err="1"/>
              <a:t>nhiều</a:t>
            </a:r>
            <a:r>
              <a:rPr lang="en-US" altLang="en-US" sz="2800" dirty="0"/>
              <a:t> </a:t>
            </a:r>
            <a:r>
              <a:rPr lang="en-US" altLang="en-US" sz="2800" dirty="0" err="1"/>
              <a:t>đơn</a:t>
            </a:r>
            <a:r>
              <a:rPr lang="en-US" altLang="en-US" sz="2800" dirty="0"/>
              <a:t>.</a:t>
            </a:r>
          </a:p>
          <a:p>
            <a:endParaRPr lang="en-US" altLang="en-US" sz="2800" dirty="0"/>
          </a:p>
          <a:p>
            <a:r>
              <a:rPr lang="en-US" altLang="en-US" sz="2800" b="1" dirty="0" err="1"/>
              <a:t>OrderItem</a:t>
            </a:r>
            <a:r>
              <a:rPr lang="en-US" altLang="en-US" sz="2800" b="1" dirty="0"/>
              <a:t>:</a:t>
            </a:r>
            <a:r>
              <a:rPr lang="en-US" altLang="en-US" sz="2800" dirty="0"/>
              <a:t> Chi </a:t>
            </a:r>
            <a:r>
              <a:rPr lang="en-US" altLang="en-US" sz="2800" dirty="0" err="1"/>
              <a:t>tiết</a:t>
            </a:r>
            <a:r>
              <a:rPr lang="en-US" altLang="en-US" sz="2800" dirty="0"/>
              <a:t> </a:t>
            </a:r>
            <a:r>
              <a:rPr lang="en-US" altLang="en-US" sz="2800" dirty="0" err="1"/>
              <a:t>sản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phẩm</a:t>
            </a:r>
            <a:r>
              <a:rPr lang="en-US" altLang="en-US" sz="2800" dirty="0"/>
              <a:t> </a:t>
            </a:r>
            <a:r>
              <a:rPr lang="en-US" altLang="en-US" sz="2800" dirty="0" err="1"/>
              <a:t>trong</a:t>
            </a:r>
            <a:r>
              <a:rPr lang="en-US" altLang="en-US" sz="2800" dirty="0"/>
              <a:t> </a:t>
            </a:r>
            <a:r>
              <a:rPr lang="en-US" altLang="en-US" sz="2800" dirty="0" err="1"/>
              <a:t>đơn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hàng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một</a:t>
            </a:r>
            <a:r>
              <a:rPr lang="en-US" altLang="en-US" sz="2800" dirty="0"/>
              <a:t> </a:t>
            </a:r>
            <a:r>
              <a:rPr lang="en-US" altLang="en-US" sz="2800" dirty="0" err="1"/>
              <a:t>đơn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có</a:t>
            </a:r>
            <a:r>
              <a:rPr lang="en-US" altLang="en-US" sz="2800" dirty="0"/>
              <a:t> </a:t>
            </a:r>
            <a:r>
              <a:rPr lang="en-US" altLang="en-US" sz="2800" dirty="0" err="1"/>
              <a:t>nhiều</a:t>
            </a:r>
            <a:r>
              <a:rPr lang="en-US" altLang="en-US" sz="2800" dirty="0"/>
              <a:t> </a:t>
            </a:r>
            <a:r>
              <a:rPr lang="en-US" altLang="en-US" sz="2800" dirty="0" err="1"/>
              <a:t>OrderItem</a:t>
            </a:r>
            <a:r>
              <a:rPr lang="en-US" altLang="en-US" sz="2800" dirty="0"/>
              <a:t>.</a:t>
            </a:r>
          </a:p>
          <a:p>
            <a:endParaRPr lang="en-US" altLang="en-US" sz="2800" dirty="0"/>
          </a:p>
          <a:p>
            <a:r>
              <a:rPr lang="en-US" altLang="en-US" sz="2800" b="1" dirty="0"/>
              <a:t>Product:</a:t>
            </a:r>
            <a:r>
              <a:rPr lang="en-US" altLang="en-US" sz="2800" dirty="0"/>
              <a:t> </a:t>
            </a:r>
            <a:r>
              <a:rPr lang="en-US" altLang="en-US" sz="2800" dirty="0" err="1"/>
              <a:t>Sản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phẩm</a:t>
            </a:r>
            <a:r>
              <a:rPr lang="en-US" altLang="en-US" sz="2800" dirty="0"/>
              <a:t> </a:t>
            </a:r>
            <a:r>
              <a:rPr lang="en-US" altLang="en-US" sz="2800" dirty="0" err="1"/>
              <a:t>được</a:t>
            </a:r>
            <a:r>
              <a:rPr lang="en-US" altLang="en-US" sz="2800" dirty="0"/>
              <a:t> </a:t>
            </a:r>
            <a:r>
              <a:rPr lang="en-US" altLang="en-US" sz="2800" dirty="0" err="1"/>
              <a:t>bán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có</a:t>
            </a:r>
            <a:r>
              <a:rPr lang="en-US" altLang="en-US" sz="2800" dirty="0"/>
              <a:t> </a:t>
            </a:r>
            <a:r>
              <a:rPr lang="en-US" altLang="en-US" sz="2800" dirty="0" err="1"/>
              <a:t>thể</a:t>
            </a:r>
            <a:r>
              <a:rPr lang="en-US" altLang="en-US" sz="2800" dirty="0"/>
              <a:t> </a:t>
            </a:r>
            <a:r>
              <a:rPr lang="en-US" altLang="en-US" sz="2800" dirty="0" err="1"/>
              <a:t>thuộc</a:t>
            </a:r>
            <a:r>
              <a:rPr lang="en-US" altLang="en-US" sz="2800" dirty="0"/>
              <a:t> </a:t>
            </a:r>
            <a:r>
              <a:rPr lang="en-US" altLang="en-US" sz="2800" dirty="0" err="1"/>
              <a:t>nhiều</a:t>
            </a:r>
            <a:r>
              <a:rPr lang="en-US" altLang="en-US" sz="2800" dirty="0"/>
              <a:t> </a:t>
            </a:r>
            <a:r>
              <a:rPr lang="en-US" altLang="en-US" sz="2800" dirty="0" err="1"/>
              <a:t>OrderItem</a:t>
            </a:r>
            <a:r>
              <a:rPr lang="en-US" altLang="en-US" sz="2800" dirty="0"/>
              <a:t> </a:t>
            </a:r>
            <a:r>
              <a:rPr lang="en-US" altLang="en-US" sz="2800" dirty="0" err="1"/>
              <a:t>và</a:t>
            </a:r>
            <a:r>
              <a:rPr lang="en-US" altLang="en-US" sz="2800" dirty="0"/>
              <a:t> </a:t>
            </a:r>
            <a:r>
              <a:rPr lang="en-US" altLang="en-US" sz="2800" dirty="0" err="1"/>
              <a:t>nhiều</a:t>
            </a:r>
            <a:r>
              <a:rPr lang="en-US" altLang="en-US" sz="2800" dirty="0"/>
              <a:t> Review.</a:t>
            </a:r>
          </a:p>
          <a:p>
            <a:endParaRPr lang="en-US" altLang="en-US" sz="2800" dirty="0"/>
          </a:p>
          <a:p>
            <a:r>
              <a:rPr lang="en-US" altLang="en-US" sz="2800" b="1" dirty="0"/>
              <a:t>Review:</a:t>
            </a:r>
            <a:r>
              <a:rPr lang="en-US" altLang="en-US" sz="2800" dirty="0"/>
              <a:t> </a:t>
            </a:r>
            <a:r>
              <a:rPr lang="en-US" altLang="en-US" sz="2800" dirty="0" err="1"/>
              <a:t>Đánh</a:t>
            </a:r>
            <a:r>
              <a:rPr lang="en-US" altLang="en-US" sz="2800" dirty="0"/>
              <a:t> </a:t>
            </a:r>
            <a:r>
              <a:rPr lang="en-US" altLang="en-US" sz="2800" dirty="0" err="1"/>
              <a:t>giá</a:t>
            </a:r>
            <a:r>
              <a:rPr lang="en-US" altLang="en-US" sz="2800" dirty="0"/>
              <a:t> </a:t>
            </a:r>
            <a:r>
              <a:rPr lang="en-US" altLang="en-US" sz="2800" dirty="0" err="1"/>
              <a:t>sản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phẩm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gắn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với</a:t>
            </a:r>
            <a:r>
              <a:rPr lang="en-US" altLang="en-US" sz="2800" dirty="0"/>
              <a:t> </a:t>
            </a:r>
            <a:r>
              <a:rPr lang="en-US" altLang="en-US" sz="2800" dirty="0" err="1"/>
              <a:t>một</a:t>
            </a:r>
            <a:r>
              <a:rPr lang="en-US" altLang="en-US" sz="2800" dirty="0"/>
              <a:t> </a:t>
            </a:r>
            <a:r>
              <a:rPr lang="en-US" altLang="en-US" sz="2800" dirty="0" err="1"/>
              <a:t>sản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phẩm</a:t>
            </a:r>
            <a:r>
              <a:rPr lang="en-US" altLang="en-US" sz="2800" dirty="0"/>
              <a:t> </a:t>
            </a:r>
            <a:r>
              <a:rPr lang="en-US" altLang="en-US" sz="2800" dirty="0" err="1"/>
              <a:t>và</a:t>
            </a:r>
            <a:r>
              <a:rPr lang="en-US" altLang="en-US" sz="2800" dirty="0"/>
              <a:t> </a:t>
            </a:r>
            <a:r>
              <a:rPr lang="en-US" altLang="en-US" sz="2800" dirty="0" err="1"/>
              <a:t>một</a:t>
            </a:r>
            <a:r>
              <a:rPr lang="en-US" altLang="en-US" sz="2800" dirty="0"/>
              <a:t> User.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ableStyles.xml><?xml version="1.0" encoding="utf-8"?>
<a:tblStyleLst xmlns:a="http://schemas.openxmlformats.org/drawingml/2006/main" def="{5C22544A-7EE6-4342-B048-85BDC9FD1C3A}"/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97.00559007636,&quot;left&quot;:472.8949415597767,&quot;top&quot;:8.997165829151777,&quot;width&quot;:1012.1452946606954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97.00559007636,&quot;left&quot;:472.8949415597767,&quot;top&quot;:8.997165829151777,&quot;width&quot;:1012.1452946606954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97.00559007636,&quot;left&quot;:472.8949415597767,&quot;top&quot;:8.997165829151777,&quot;width&quot;:1012.1452946606954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97.00559007636,&quot;left&quot;:472.8949415597767,&quot;top&quot;:8.997165829151777,&quot;width&quot;:1012.1452946606954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97.00559007636,&quot;left&quot;:472.8949415597767,&quot;top&quot;:8.997165829151777,&quot;width&quot;:1012.1452946606954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97.00559007636,&quot;left&quot;:472.8949415597767,&quot;top&quot;:8.997165829151777,&quot;width&quot;:1012.1452946606954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56" d="100"/>
          <a:sy n="56" d="100"/>
        </p:scale>
        <p:origin x="610" y="38"/>
      </p:cViewPr>
      <p:guideLst>
        <p:guide orient="horz" pos="2172"/>
        <p:guide pos="29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